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2" r:id="rId8"/>
    <p:sldId id="263" r:id="rId9"/>
    <p:sldId id="264" r:id="rId10"/>
    <p:sldId id="282" r:id="rId11"/>
    <p:sldId id="265" r:id="rId12"/>
    <p:sldId id="266" r:id="rId13"/>
    <p:sldId id="267" r:id="rId14"/>
    <p:sldId id="268" r:id="rId15"/>
    <p:sldId id="269" r:id="rId16"/>
    <p:sldId id="270" r:id="rId17"/>
    <p:sldId id="271" r:id="rId18"/>
    <p:sldId id="281" r:id="rId19"/>
    <p:sldId id="272" r:id="rId20"/>
    <p:sldId id="274" r:id="rId21"/>
    <p:sldId id="275" r:id="rId22"/>
    <p:sldId id="276" r:id="rId23"/>
    <p:sldId id="277" r:id="rId24"/>
    <p:sldId id="278" r:id="rId25"/>
    <p:sldId id="279" r:id="rId26"/>
    <p:sldId id="280"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260"/>
    <p:restoredTop sz="93933"/>
  </p:normalViewPr>
  <p:slideViewPr>
    <p:cSldViewPr snapToGrid="0">
      <p:cViewPr varScale="1">
        <p:scale>
          <a:sx n="42" d="100"/>
          <a:sy n="42" d="100"/>
        </p:scale>
        <p:origin x="184" y="7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12/2/25</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12/2/25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12/2/25</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4C605-4622-952B-B9EA-0B26EDD62EA3}"/>
              </a:ext>
            </a:extLst>
          </p:cNvPr>
          <p:cNvSpPr>
            <a:spLocks noGrp="1"/>
          </p:cNvSpPr>
          <p:nvPr>
            <p:ph type="ctrTitle"/>
          </p:nvPr>
        </p:nvSpPr>
        <p:spPr/>
        <p:txBody>
          <a:bodyPr/>
          <a:lstStyle/>
          <a:p>
            <a:pPr algn="ctr"/>
            <a:r>
              <a:rPr lang="en-GB" sz="4400" b="1" dirty="0"/>
              <a:t>Spatiotemporal patterns and correlates of psoriasis:</a:t>
            </a:r>
            <a:br>
              <a:rPr lang="en-GB" sz="4400" dirty="0"/>
            </a:br>
            <a:r>
              <a:rPr lang="en-GB" sz="4400" dirty="0"/>
              <a:t>an epidemiological analysis at the global level</a:t>
            </a:r>
            <a:br>
              <a:rPr lang="en-GB" sz="4400" dirty="0"/>
            </a:br>
            <a:endParaRPr lang="en-IT" sz="4400" dirty="0"/>
          </a:p>
        </p:txBody>
      </p:sp>
      <p:sp>
        <p:nvSpPr>
          <p:cNvPr id="4" name="TextBox 3">
            <a:extLst>
              <a:ext uri="{FF2B5EF4-FFF2-40B4-BE49-F238E27FC236}">
                <a16:creationId xmlns:a16="http://schemas.microsoft.com/office/drawing/2014/main" id="{FC3F6CB3-5730-83E3-7696-A6406E6AE19B}"/>
              </a:ext>
            </a:extLst>
          </p:cNvPr>
          <p:cNvSpPr txBox="1"/>
          <p:nvPr/>
        </p:nvSpPr>
        <p:spPr>
          <a:xfrm>
            <a:off x="1051560" y="5561837"/>
            <a:ext cx="2545056" cy="369332"/>
          </a:xfrm>
          <a:prstGeom prst="rect">
            <a:avLst/>
          </a:prstGeom>
          <a:noFill/>
        </p:spPr>
        <p:txBody>
          <a:bodyPr wrap="none" rtlCol="0">
            <a:spAutoFit/>
          </a:bodyPr>
          <a:lstStyle/>
          <a:p>
            <a:r>
              <a:rPr lang="en-IT" dirty="0"/>
              <a:t>By: Bisht Ashish Singh</a:t>
            </a:r>
          </a:p>
        </p:txBody>
      </p:sp>
      <p:sp>
        <p:nvSpPr>
          <p:cNvPr id="5" name="TextBox 4">
            <a:extLst>
              <a:ext uri="{FF2B5EF4-FFF2-40B4-BE49-F238E27FC236}">
                <a16:creationId xmlns:a16="http://schemas.microsoft.com/office/drawing/2014/main" id="{F71E49E2-22F5-DAA4-0304-414E83A15377}"/>
              </a:ext>
            </a:extLst>
          </p:cNvPr>
          <p:cNvSpPr txBox="1"/>
          <p:nvPr/>
        </p:nvSpPr>
        <p:spPr>
          <a:xfrm>
            <a:off x="7189076" y="5423338"/>
            <a:ext cx="4277902" cy="646331"/>
          </a:xfrm>
          <a:prstGeom prst="rect">
            <a:avLst/>
          </a:prstGeom>
          <a:noFill/>
        </p:spPr>
        <p:txBody>
          <a:bodyPr wrap="none" rtlCol="0">
            <a:spAutoFit/>
          </a:bodyPr>
          <a:lstStyle/>
          <a:p>
            <a:r>
              <a:rPr lang="en-IT" dirty="0"/>
              <a:t>Supervisor: Maugeri </a:t>
            </a:r>
            <a:r>
              <a:rPr lang="en-GB" dirty="0"/>
              <a:t>Andrea Giuseppe</a:t>
            </a:r>
          </a:p>
          <a:p>
            <a:r>
              <a:rPr lang="en-GB" dirty="0"/>
              <a:t>Co-supervisor: Prof. Giuliana Favara</a:t>
            </a:r>
          </a:p>
        </p:txBody>
      </p:sp>
      <p:pic>
        <p:nvPicPr>
          <p:cNvPr id="7" name="Picture 6">
            <a:extLst>
              <a:ext uri="{FF2B5EF4-FFF2-40B4-BE49-F238E27FC236}">
                <a16:creationId xmlns:a16="http://schemas.microsoft.com/office/drawing/2014/main" id="{CE99F2B1-EBB2-0A06-6499-E8DF2756BED0}"/>
              </a:ext>
            </a:extLst>
          </p:cNvPr>
          <p:cNvPicPr>
            <a:picLocks noChangeAspect="1"/>
          </p:cNvPicPr>
          <p:nvPr/>
        </p:nvPicPr>
        <p:blipFill rotWithShape="1">
          <a:blip r:embed="rId2">
            <a:extLst>
              <a:ext uri="{28A0092B-C50C-407E-A947-70E740481C1C}">
                <a14:useLocalDpi xmlns:a14="http://schemas.microsoft.com/office/drawing/2010/main" val="0"/>
              </a:ext>
            </a:extLst>
          </a:blip>
          <a:srcRect l="43665" t="25620" r="41876" b="24741"/>
          <a:stretch>
            <a:fillRect/>
          </a:stretch>
        </p:blipFill>
        <p:spPr>
          <a:xfrm>
            <a:off x="1051560" y="141890"/>
            <a:ext cx="1103586" cy="1115814"/>
          </a:xfrm>
          <a:prstGeom prst="rect">
            <a:avLst/>
          </a:prstGeom>
        </p:spPr>
      </p:pic>
      <p:pic>
        <p:nvPicPr>
          <p:cNvPr id="13" name="Picture 12">
            <a:extLst>
              <a:ext uri="{FF2B5EF4-FFF2-40B4-BE49-F238E27FC236}">
                <a16:creationId xmlns:a16="http://schemas.microsoft.com/office/drawing/2014/main" id="{C5AAF580-DDFD-C0BB-416C-9D7CD056B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287047"/>
            <a:ext cx="6629400" cy="825500"/>
          </a:xfrm>
          <a:prstGeom prst="rect">
            <a:avLst/>
          </a:prstGeom>
        </p:spPr>
      </p:pic>
      <p:pic>
        <p:nvPicPr>
          <p:cNvPr id="15" name="Picture 14">
            <a:extLst>
              <a:ext uri="{FF2B5EF4-FFF2-40B4-BE49-F238E27FC236}">
                <a16:creationId xmlns:a16="http://schemas.microsoft.com/office/drawing/2014/main" id="{D12387EF-2332-7D50-2369-326780C51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6616" y="4621234"/>
            <a:ext cx="4165600" cy="787400"/>
          </a:xfrm>
          <a:prstGeom prst="rect">
            <a:avLst/>
          </a:prstGeom>
        </p:spPr>
      </p:pic>
    </p:spTree>
    <p:extLst>
      <p:ext uri="{BB962C8B-B14F-4D97-AF65-F5344CB8AC3E}">
        <p14:creationId xmlns:p14="http://schemas.microsoft.com/office/powerpoint/2010/main" val="1108328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T"/>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T"/>
            </a:p>
          </p:txBody>
        </p:sp>
      </p:grpSp>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1320BA6-4861-83AE-93B6-8C8C2ED24929}"/>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a:blipFill dpi="0" rotWithShape="1">
                  <a:blip r:embed="rId4"/>
                  <a:srcRect/>
                  <a:tile tx="6350" ty="-127000" sx="65000" sy="64000" flip="none" algn="tl"/>
                </a:blipFill>
              </a:rPr>
              <a:t>Correlation analysis</a:t>
            </a:r>
          </a:p>
        </p:txBody>
      </p:sp>
      <p:sp>
        <p:nvSpPr>
          <p:cNvPr id="19" name="Rectangle 1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21" name="Group 20">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7984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D292-0F40-2C04-BDC2-78DB4DB89F85}"/>
              </a:ext>
            </a:extLst>
          </p:cNvPr>
          <p:cNvSpPr>
            <a:spLocks noGrp="1"/>
          </p:cNvSpPr>
          <p:nvPr>
            <p:ph type="title"/>
          </p:nvPr>
        </p:nvSpPr>
        <p:spPr>
          <a:xfrm>
            <a:off x="1771844" y="201512"/>
            <a:ext cx="8648310" cy="1259107"/>
          </a:xfrm>
        </p:spPr>
        <p:txBody>
          <a:bodyPr>
            <a:normAutofit fontScale="90000"/>
          </a:bodyPr>
          <a:lstStyle/>
          <a:p>
            <a:pPr algn="ctr"/>
            <a:r>
              <a:rPr lang="en-GB" b="1" dirty="0"/>
              <a:t>Correlation Analysis of the Indicators</a:t>
            </a:r>
            <a:endParaRPr lang="en-GB" dirty="0">
              <a:effectLst/>
            </a:endParaRPr>
          </a:p>
        </p:txBody>
      </p:sp>
      <p:sp>
        <p:nvSpPr>
          <p:cNvPr id="4" name="TextBox 3">
            <a:extLst>
              <a:ext uri="{FF2B5EF4-FFF2-40B4-BE49-F238E27FC236}">
                <a16:creationId xmlns:a16="http://schemas.microsoft.com/office/drawing/2014/main" id="{27E9F723-91D6-CA97-4C6C-F7B54DAAF7B0}"/>
              </a:ext>
            </a:extLst>
          </p:cNvPr>
          <p:cNvSpPr txBox="1"/>
          <p:nvPr/>
        </p:nvSpPr>
        <p:spPr>
          <a:xfrm>
            <a:off x="6996224" y="1701209"/>
            <a:ext cx="5018566" cy="1200329"/>
          </a:xfrm>
          <a:prstGeom prst="rect">
            <a:avLst/>
          </a:prstGeom>
          <a:noFill/>
        </p:spPr>
        <p:txBody>
          <a:bodyPr wrap="square" rtlCol="0">
            <a:spAutoFit/>
          </a:bodyPr>
          <a:lstStyle/>
          <a:p>
            <a:pPr algn="just"/>
            <a:r>
              <a:rPr lang="en-GB" b="1" dirty="0"/>
              <a:t>Objective:</a:t>
            </a:r>
            <a:endParaRPr lang="en-GB" dirty="0"/>
          </a:p>
          <a:p>
            <a:pPr algn="just"/>
            <a:r>
              <a:rPr lang="en-GB" dirty="0"/>
              <a:t>Identify indicators most strongly associated with psoriasis burden measures (Prevalence, Incidence, DALYs, YLDs).</a:t>
            </a:r>
          </a:p>
        </p:txBody>
      </p:sp>
      <p:sp>
        <p:nvSpPr>
          <p:cNvPr id="7" name="TextBox 6">
            <a:extLst>
              <a:ext uri="{FF2B5EF4-FFF2-40B4-BE49-F238E27FC236}">
                <a16:creationId xmlns:a16="http://schemas.microsoft.com/office/drawing/2014/main" id="{EC8AA609-A670-5A97-FE89-0EA72CBA878D}"/>
              </a:ext>
            </a:extLst>
          </p:cNvPr>
          <p:cNvSpPr txBox="1"/>
          <p:nvPr/>
        </p:nvSpPr>
        <p:spPr>
          <a:xfrm>
            <a:off x="6996224" y="3217799"/>
            <a:ext cx="5018566" cy="1200329"/>
          </a:xfrm>
          <a:prstGeom prst="rect">
            <a:avLst/>
          </a:prstGeom>
          <a:noFill/>
        </p:spPr>
        <p:txBody>
          <a:bodyPr wrap="square" rtlCol="0">
            <a:spAutoFit/>
          </a:bodyPr>
          <a:lstStyle/>
          <a:p>
            <a:pPr algn="just"/>
            <a:r>
              <a:rPr lang="en-GB" b="1" dirty="0"/>
              <a:t>Method:</a:t>
            </a:r>
            <a:endParaRPr lang="en-GB" dirty="0"/>
          </a:p>
          <a:p>
            <a:pPr algn="just"/>
            <a:r>
              <a:rPr lang="en-GB" dirty="0"/>
              <a:t>Spearman rank correlation (|</a:t>
            </a:r>
            <a:r>
              <a:rPr lang="el-GR" dirty="0"/>
              <a:t>ρ| &gt; 0.65)</a:t>
            </a:r>
          </a:p>
          <a:p>
            <a:pPr algn="just"/>
            <a:r>
              <a:rPr lang="en-GB" dirty="0"/>
              <a:t>Focused on numeric variables only</a:t>
            </a:r>
          </a:p>
          <a:p>
            <a:pPr algn="just"/>
            <a:r>
              <a:rPr lang="en-GB" dirty="0"/>
              <a:t>Correlation calculated per measure</a:t>
            </a:r>
          </a:p>
        </p:txBody>
      </p:sp>
      <p:sp>
        <p:nvSpPr>
          <p:cNvPr id="8" name="TextBox 7">
            <a:extLst>
              <a:ext uri="{FF2B5EF4-FFF2-40B4-BE49-F238E27FC236}">
                <a16:creationId xmlns:a16="http://schemas.microsoft.com/office/drawing/2014/main" id="{AE83241F-8EA9-6F9F-FD5C-682A0F693715}"/>
              </a:ext>
            </a:extLst>
          </p:cNvPr>
          <p:cNvSpPr txBox="1"/>
          <p:nvPr/>
        </p:nvSpPr>
        <p:spPr>
          <a:xfrm>
            <a:off x="747996" y="5156791"/>
            <a:ext cx="10696005" cy="1200329"/>
          </a:xfrm>
          <a:prstGeom prst="rect">
            <a:avLst/>
          </a:prstGeom>
          <a:noFill/>
        </p:spPr>
        <p:txBody>
          <a:bodyPr wrap="none" rtlCol="0">
            <a:spAutoFit/>
          </a:bodyPr>
          <a:lstStyle/>
          <a:p>
            <a:pPr algn="just"/>
            <a:r>
              <a:rPr lang="en-GB" b="1" dirty="0"/>
              <a:t>Key Findings:</a:t>
            </a:r>
            <a:endParaRPr lang="en-GB" dirty="0"/>
          </a:p>
          <a:p>
            <a:pPr algn="just"/>
            <a:r>
              <a:rPr lang="en-GB" dirty="0"/>
              <a:t>Access to electricity and basic services show strong positive correlations across all burden metrics.</a:t>
            </a:r>
          </a:p>
          <a:p>
            <a:pPr algn="just"/>
            <a:r>
              <a:rPr lang="en-GB" dirty="0"/>
              <a:t>Age dependency ratio (young) and fertility indicators have strong negative correlations.</a:t>
            </a:r>
          </a:p>
          <a:p>
            <a:pPr algn="just"/>
            <a:r>
              <a:rPr lang="en-GB" dirty="0"/>
              <a:t>Indicators related to infrastructure and demographics are consistently relevant.</a:t>
            </a:r>
          </a:p>
        </p:txBody>
      </p:sp>
      <p:pic>
        <p:nvPicPr>
          <p:cNvPr id="4098" name="Picture 2">
            <a:extLst>
              <a:ext uri="{FF2B5EF4-FFF2-40B4-BE49-F238E27FC236}">
                <a16:creationId xmlns:a16="http://schemas.microsoft.com/office/drawing/2014/main" id="{42CB9341-87B8-0F76-613E-2ED946167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080" y="1701209"/>
            <a:ext cx="5372985" cy="338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51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T"/>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T"/>
            </a:p>
          </p:txBody>
        </p:sp>
      </p:grpSp>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CF8C0A2-31F0-9CD1-4079-E496854EA44E}"/>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dirty="0">
                <a:blipFill dpi="0" rotWithShape="1">
                  <a:blip r:embed="rId4"/>
                  <a:srcRect/>
                  <a:tile tx="6350" ty="-127000" sx="65000" sy="64000" flip="none" algn="tl"/>
                </a:blipFill>
              </a:rPr>
              <a:t>Principal component analysis (</a:t>
            </a:r>
            <a:r>
              <a:rPr lang="en-US" sz="8800" dirty="0" err="1">
                <a:blipFill dpi="0" rotWithShape="1">
                  <a:blip r:embed="rId4"/>
                  <a:srcRect/>
                  <a:tile tx="6350" ty="-127000" sx="65000" sy="64000" flip="none" algn="tl"/>
                </a:blipFill>
              </a:rPr>
              <a:t>pca</a:t>
            </a:r>
            <a:r>
              <a:rPr lang="en-US" sz="8800" dirty="0">
                <a:blipFill dpi="0" rotWithShape="1">
                  <a:blip r:embed="rId4"/>
                  <a:srcRect/>
                  <a:tile tx="6350" ty="-127000" sx="65000" sy="64000" flip="none" algn="tl"/>
                </a:blipFill>
              </a:rPr>
              <a:t>)</a:t>
            </a:r>
          </a:p>
        </p:txBody>
      </p:sp>
      <p:sp>
        <p:nvSpPr>
          <p:cNvPr id="19" name="Rectangle 1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21" name="Group 20">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34359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5D39A7-7A5E-47BE-0539-92121421A34D}"/>
              </a:ext>
            </a:extLst>
          </p:cNvPr>
          <p:cNvSpPr txBox="1"/>
          <p:nvPr/>
        </p:nvSpPr>
        <p:spPr>
          <a:xfrm>
            <a:off x="1081617" y="970995"/>
            <a:ext cx="10028765" cy="1477328"/>
          </a:xfrm>
          <a:prstGeom prst="rect">
            <a:avLst/>
          </a:prstGeom>
          <a:noFill/>
        </p:spPr>
        <p:txBody>
          <a:bodyPr wrap="square" rtlCol="0">
            <a:spAutoFit/>
          </a:bodyPr>
          <a:lstStyle/>
          <a:p>
            <a:pPr algn="just"/>
            <a:r>
              <a:rPr lang="en-GB" dirty="0"/>
              <a:t>To address multicollinearity and reduce the dimensionality of the dataset, Principal Component Analysis (PCA) was performed on a subset of indicators that showed strong correlations (|r| or |</a:t>
            </a:r>
            <a:r>
              <a:rPr lang="el-GR" dirty="0"/>
              <a:t>ρ| &gt; 0.65) </a:t>
            </a:r>
            <a:r>
              <a:rPr lang="en-GB" dirty="0"/>
              <a:t>with psoriasis burden metrics (Prevalence, Incidence, YLDs, and DALYs). PCA transforms correlated variables into orthogonal principal components (PCs), capturing the most variation in the data with fewer dimensions.</a:t>
            </a:r>
          </a:p>
        </p:txBody>
      </p:sp>
      <p:pic>
        <p:nvPicPr>
          <p:cNvPr id="5" name="Picture 4">
            <a:extLst>
              <a:ext uri="{FF2B5EF4-FFF2-40B4-BE49-F238E27FC236}">
                <a16:creationId xmlns:a16="http://schemas.microsoft.com/office/drawing/2014/main" id="{D67747F2-0DEA-F778-2FAE-9DF1060E1AD5}"/>
              </a:ext>
            </a:extLst>
          </p:cNvPr>
          <p:cNvPicPr>
            <a:picLocks noChangeAspect="1"/>
          </p:cNvPicPr>
          <p:nvPr/>
        </p:nvPicPr>
        <p:blipFill>
          <a:blip r:embed="rId2"/>
          <a:stretch>
            <a:fillRect/>
          </a:stretch>
        </p:blipFill>
        <p:spPr>
          <a:xfrm>
            <a:off x="1076296" y="2834733"/>
            <a:ext cx="4286055" cy="2658439"/>
          </a:xfrm>
          <a:prstGeom prst="rect">
            <a:avLst/>
          </a:prstGeom>
        </p:spPr>
      </p:pic>
      <p:pic>
        <p:nvPicPr>
          <p:cNvPr id="6" name="Picture 5">
            <a:extLst>
              <a:ext uri="{FF2B5EF4-FFF2-40B4-BE49-F238E27FC236}">
                <a16:creationId xmlns:a16="http://schemas.microsoft.com/office/drawing/2014/main" id="{9654ED19-5E3C-C559-0BA2-498041C1076D}"/>
              </a:ext>
            </a:extLst>
          </p:cNvPr>
          <p:cNvPicPr>
            <a:picLocks noChangeAspect="1"/>
          </p:cNvPicPr>
          <p:nvPr/>
        </p:nvPicPr>
        <p:blipFill>
          <a:blip r:embed="rId3"/>
          <a:stretch>
            <a:fillRect/>
          </a:stretch>
        </p:blipFill>
        <p:spPr>
          <a:xfrm>
            <a:off x="6819014" y="2827986"/>
            <a:ext cx="4286055" cy="2665186"/>
          </a:xfrm>
          <a:prstGeom prst="rect">
            <a:avLst/>
          </a:prstGeom>
        </p:spPr>
      </p:pic>
      <p:cxnSp>
        <p:nvCxnSpPr>
          <p:cNvPr id="7" name="Straight Connector 6">
            <a:extLst>
              <a:ext uri="{FF2B5EF4-FFF2-40B4-BE49-F238E27FC236}">
                <a16:creationId xmlns:a16="http://schemas.microsoft.com/office/drawing/2014/main" id="{A34BC78F-A4A0-340F-5A6C-AAD43C0B63E6}"/>
              </a:ext>
            </a:extLst>
          </p:cNvPr>
          <p:cNvCxnSpPr>
            <a:cxnSpLocks/>
          </p:cNvCxnSpPr>
          <p:nvPr/>
        </p:nvCxnSpPr>
        <p:spPr>
          <a:xfrm>
            <a:off x="6096000" y="2827986"/>
            <a:ext cx="0" cy="3532667"/>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52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A0ED62-8F6E-5063-C400-99E25D23897E}"/>
              </a:ext>
            </a:extLst>
          </p:cNvPr>
          <p:cNvPicPr>
            <a:picLocks noChangeAspect="1"/>
          </p:cNvPicPr>
          <p:nvPr/>
        </p:nvPicPr>
        <p:blipFill>
          <a:blip r:embed="rId2"/>
          <a:stretch>
            <a:fillRect/>
          </a:stretch>
        </p:blipFill>
        <p:spPr>
          <a:xfrm>
            <a:off x="473585" y="1411126"/>
            <a:ext cx="5238789" cy="4948963"/>
          </a:xfrm>
          <a:prstGeom prst="rect">
            <a:avLst/>
          </a:prstGeom>
        </p:spPr>
      </p:pic>
      <p:sp>
        <p:nvSpPr>
          <p:cNvPr id="5" name="TextBox 4">
            <a:extLst>
              <a:ext uri="{FF2B5EF4-FFF2-40B4-BE49-F238E27FC236}">
                <a16:creationId xmlns:a16="http://schemas.microsoft.com/office/drawing/2014/main" id="{4A04410D-0B40-00CE-DC7F-D8A12CF521EA}"/>
              </a:ext>
            </a:extLst>
          </p:cNvPr>
          <p:cNvSpPr txBox="1"/>
          <p:nvPr/>
        </p:nvSpPr>
        <p:spPr>
          <a:xfrm>
            <a:off x="6330771" y="1405810"/>
            <a:ext cx="5387644" cy="5078313"/>
          </a:xfrm>
          <a:prstGeom prst="rect">
            <a:avLst/>
          </a:prstGeom>
          <a:noFill/>
        </p:spPr>
        <p:txBody>
          <a:bodyPr wrap="square" rtlCol="0">
            <a:spAutoFit/>
          </a:bodyPr>
          <a:lstStyle/>
          <a:p>
            <a:pPr algn="just"/>
            <a:r>
              <a:rPr lang="en-GB" b="1" dirty="0"/>
              <a:t>PC1</a:t>
            </a:r>
            <a:r>
              <a:rPr lang="en-GB" dirty="0"/>
              <a:t>: Captures high fertility and youth dependency, opposing urbanization and electricity access — reflects </a:t>
            </a:r>
            <a:r>
              <a:rPr lang="en-GB" b="1" dirty="0"/>
              <a:t>population growth in rural settings</a:t>
            </a:r>
            <a:r>
              <a:rPr lang="en-GB" dirty="0"/>
              <a:t>.</a:t>
            </a:r>
          </a:p>
          <a:p>
            <a:pPr algn="just"/>
            <a:r>
              <a:rPr lang="en-GB" b="1" dirty="0"/>
              <a:t>PC2</a:t>
            </a:r>
            <a:r>
              <a:rPr lang="en-GB" dirty="0"/>
              <a:t>: Reflects </a:t>
            </a:r>
            <a:r>
              <a:rPr lang="en-GB" b="1" dirty="0"/>
              <a:t>basic infrastructure and disease burden</a:t>
            </a:r>
            <a:r>
              <a:rPr lang="en-GB" dirty="0"/>
              <a:t>, contrasting sanitation/electricity with TB incidence.</a:t>
            </a:r>
          </a:p>
          <a:p>
            <a:pPr algn="just"/>
            <a:r>
              <a:rPr lang="en-GB" b="1" dirty="0"/>
              <a:t>PC3</a:t>
            </a:r>
            <a:r>
              <a:rPr lang="en-GB" dirty="0"/>
              <a:t>: Represents </a:t>
            </a:r>
            <a:r>
              <a:rPr lang="en-GB" b="1" dirty="0"/>
              <a:t>urbanization vs. rural–low emission</a:t>
            </a:r>
            <a:r>
              <a:rPr lang="en-GB" dirty="0"/>
              <a:t> contexts, shaped by CO₂ emissions and population distribution.</a:t>
            </a:r>
          </a:p>
          <a:p>
            <a:pPr algn="just"/>
            <a:r>
              <a:rPr lang="en-GB" b="1" dirty="0"/>
              <a:t>PC4</a:t>
            </a:r>
            <a:r>
              <a:rPr lang="en-GB" dirty="0"/>
              <a:t>: Highlights </a:t>
            </a:r>
            <a:r>
              <a:rPr lang="en-GB" b="1" dirty="0"/>
              <a:t>ageing, urbanization, and pollution</a:t>
            </a:r>
            <a:r>
              <a:rPr lang="en-GB" dirty="0"/>
              <a:t>, dominated by old-age dependency and CO₂.</a:t>
            </a:r>
          </a:p>
          <a:p>
            <a:pPr algn="just"/>
            <a:r>
              <a:rPr lang="en-GB" b="1" dirty="0"/>
              <a:t>PC5</a:t>
            </a:r>
            <a:r>
              <a:rPr lang="en-GB" dirty="0"/>
              <a:t>: Focuses on </a:t>
            </a:r>
            <a:r>
              <a:rPr lang="en-GB" b="1" dirty="0"/>
              <a:t>infrastructure gaps</a:t>
            </a:r>
            <a:r>
              <a:rPr lang="en-GB" dirty="0"/>
              <a:t>, with inverse loadings from emissions and TB vs. sanitation and electricity.</a:t>
            </a:r>
          </a:p>
          <a:p>
            <a:pPr algn="just"/>
            <a:r>
              <a:rPr lang="en-GB" b="1" dirty="0"/>
              <a:t>PC6</a:t>
            </a:r>
            <a:r>
              <a:rPr lang="en-GB" dirty="0"/>
              <a:t>: Indicates </a:t>
            </a:r>
            <a:r>
              <a:rPr lang="en-GB" b="1" dirty="0"/>
              <a:t>compound vulnerabilities</a:t>
            </a:r>
            <a:r>
              <a:rPr lang="en-GB" dirty="0"/>
              <a:t> — ageing, pollution, and poor health outcomes.</a:t>
            </a:r>
          </a:p>
        </p:txBody>
      </p:sp>
      <p:sp>
        <p:nvSpPr>
          <p:cNvPr id="10" name="Title 1">
            <a:extLst>
              <a:ext uri="{FF2B5EF4-FFF2-40B4-BE49-F238E27FC236}">
                <a16:creationId xmlns:a16="http://schemas.microsoft.com/office/drawing/2014/main" id="{9BC582D0-1102-449E-1355-25EC470FEEB8}"/>
              </a:ext>
            </a:extLst>
          </p:cNvPr>
          <p:cNvSpPr>
            <a:spLocks noGrp="1"/>
          </p:cNvSpPr>
          <p:nvPr>
            <p:ph type="title"/>
          </p:nvPr>
        </p:nvSpPr>
        <p:spPr>
          <a:xfrm>
            <a:off x="2280814" y="92886"/>
            <a:ext cx="7160831" cy="1312924"/>
          </a:xfrm>
        </p:spPr>
        <p:txBody>
          <a:bodyPr vert="horz" lIns="91440" tIns="45720" rIns="91440" bIns="45720" rtlCol="0" anchor="ctr">
            <a:normAutofit/>
          </a:bodyPr>
          <a:lstStyle/>
          <a:p>
            <a:pPr algn="ctr">
              <a:lnSpc>
                <a:spcPct val="80000"/>
              </a:lnSpc>
            </a:pPr>
            <a:r>
              <a:rPr lang="en-US" sz="4800" dirty="0">
                <a:blipFill dpi="0" rotWithShape="1">
                  <a:blip r:embed="rId3"/>
                  <a:srcRect/>
                  <a:tile tx="6350" ty="-127000" sx="65000" sy="64000" flip="none" algn="tl"/>
                </a:blipFill>
              </a:rPr>
              <a:t>Principal component Interpretation</a:t>
            </a:r>
          </a:p>
        </p:txBody>
      </p:sp>
    </p:spTree>
    <p:extLst>
      <p:ext uri="{BB962C8B-B14F-4D97-AF65-F5344CB8AC3E}">
        <p14:creationId xmlns:p14="http://schemas.microsoft.com/office/powerpoint/2010/main" val="2332851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AD0C-406D-56D4-9C87-CD145F8DFAA9}"/>
              </a:ext>
            </a:extLst>
          </p:cNvPr>
          <p:cNvSpPr>
            <a:spLocks noGrp="1"/>
          </p:cNvSpPr>
          <p:nvPr>
            <p:ph type="title"/>
          </p:nvPr>
        </p:nvSpPr>
        <p:spPr>
          <a:xfrm>
            <a:off x="1357174" y="168002"/>
            <a:ext cx="9477650" cy="1152782"/>
          </a:xfrm>
        </p:spPr>
        <p:txBody>
          <a:bodyPr>
            <a:noAutofit/>
          </a:bodyPr>
          <a:lstStyle/>
          <a:p>
            <a:pPr algn="ctr"/>
            <a:r>
              <a:rPr lang="en-GB" sz="4800" b="1" dirty="0"/>
              <a:t>Clustering Countries Based on Principal Components</a:t>
            </a:r>
            <a:endParaRPr lang="en-IT" sz="4800" dirty="0"/>
          </a:p>
        </p:txBody>
      </p:sp>
      <p:pic>
        <p:nvPicPr>
          <p:cNvPr id="6" name="Picture 5">
            <a:extLst>
              <a:ext uri="{FF2B5EF4-FFF2-40B4-BE49-F238E27FC236}">
                <a16:creationId xmlns:a16="http://schemas.microsoft.com/office/drawing/2014/main" id="{D8A945B7-CDC7-298D-CE6B-0DA871B5E8E2}"/>
              </a:ext>
            </a:extLst>
          </p:cNvPr>
          <p:cNvPicPr>
            <a:picLocks noChangeAspect="1"/>
          </p:cNvPicPr>
          <p:nvPr/>
        </p:nvPicPr>
        <p:blipFill>
          <a:blip r:embed="rId2"/>
          <a:stretch>
            <a:fillRect/>
          </a:stretch>
        </p:blipFill>
        <p:spPr>
          <a:xfrm>
            <a:off x="262861" y="1467293"/>
            <a:ext cx="3863266" cy="2550190"/>
          </a:xfrm>
          <a:prstGeom prst="rect">
            <a:avLst/>
          </a:prstGeom>
        </p:spPr>
      </p:pic>
      <p:pic>
        <p:nvPicPr>
          <p:cNvPr id="7" name="Picture 6">
            <a:extLst>
              <a:ext uri="{FF2B5EF4-FFF2-40B4-BE49-F238E27FC236}">
                <a16:creationId xmlns:a16="http://schemas.microsoft.com/office/drawing/2014/main" id="{5A60825E-5EFE-68C4-12F4-75F318E66565}"/>
              </a:ext>
            </a:extLst>
          </p:cNvPr>
          <p:cNvPicPr>
            <a:picLocks noChangeAspect="1"/>
          </p:cNvPicPr>
          <p:nvPr/>
        </p:nvPicPr>
        <p:blipFill>
          <a:blip r:embed="rId3"/>
          <a:stretch>
            <a:fillRect/>
          </a:stretch>
        </p:blipFill>
        <p:spPr>
          <a:xfrm>
            <a:off x="262861" y="4017483"/>
            <a:ext cx="3863266" cy="2601340"/>
          </a:xfrm>
          <a:prstGeom prst="rect">
            <a:avLst/>
          </a:prstGeom>
        </p:spPr>
      </p:pic>
      <p:pic>
        <p:nvPicPr>
          <p:cNvPr id="9" name="Picture 8">
            <a:extLst>
              <a:ext uri="{FF2B5EF4-FFF2-40B4-BE49-F238E27FC236}">
                <a16:creationId xmlns:a16="http://schemas.microsoft.com/office/drawing/2014/main" id="{8F8800A7-254B-452B-FE43-6D0DE9FA9561}"/>
              </a:ext>
            </a:extLst>
          </p:cNvPr>
          <p:cNvPicPr>
            <a:picLocks noChangeAspect="1"/>
          </p:cNvPicPr>
          <p:nvPr/>
        </p:nvPicPr>
        <p:blipFill>
          <a:blip r:embed="rId4"/>
          <a:stretch>
            <a:fillRect/>
          </a:stretch>
        </p:blipFill>
        <p:spPr>
          <a:xfrm>
            <a:off x="6240720" y="2226470"/>
            <a:ext cx="5688419" cy="2709756"/>
          </a:xfrm>
          <a:prstGeom prst="rect">
            <a:avLst/>
          </a:prstGeom>
        </p:spPr>
      </p:pic>
      <p:sp>
        <p:nvSpPr>
          <p:cNvPr id="10" name="TextBox 9">
            <a:extLst>
              <a:ext uri="{FF2B5EF4-FFF2-40B4-BE49-F238E27FC236}">
                <a16:creationId xmlns:a16="http://schemas.microsoft.com/office/drawing/2014/main" id="{73D79974-D46E-1694-16E0-83E01FD1FEC9}"/>
              </a:ext>
            </a:extLst>
          </p:cNvPr>
          <p:cNvSpPr txBox="1"/>
          <p:nvPr/>
        </p:nvSpPr>
        <p:spPr>
          <a:xfrm>
            <a:off x="4126127" y="2142223"/>
            <a:ext cx="1969873" cy="1200329"/>
          </a:xfrm>
          <a:prstGeom prst="rect">
            <a:avLst/>
          </a:prstGeom>
          <a:noFill/>
        </p:spPr>
        <p:txBody>
          <a:bodyPr wrap="square" rtlCol="0">
            <a:spAutoFit/>
          </a:bodyPr>
          <a:lstStyle/>
          <a:p>
            <a:pPr algn="just"/>
            <a:r>
              <a:rPr lang="en-GB" dirty="0"/>
              <a:t>Elbow method indicates optimal clusters at k=3</a:t>
            </a:r>
          </a:p>
        </p:txBody>
      </p:sp>
      <p:sp>
        <p:nvSpPr>
          <p:cNvPr id="11" name="TextBox 10">
            <a:extLst>
              <a:ext uri="{FF2B5EF4-FFF2-40B4-BE49-F238E27FC236}">
                <a16:creationId xmlns:a16="http://schemas.microsoft.com/office/drawing/2014/main" id="{4D3C30FF-B764-AEA6-4898-7D238D74D4D0}"/>
              </a:ext>
            </a:extLst>
          </p:cNvPr>
          <p:cNvSpPr txBox="1"/>
          <p:nvPr/>
        </p:nvSpPr>
        <p:spPr>
          <a:xfrm>
            <a:off x="4126126" y="4163991"/>
            <a:ext cx="1969873" cy="2308324"/>
          </a:xfrm>
          <a:prstGeom prst="rect">
            <a:avLst/>
          </a:prstGeom>
          <a:noFill/>
        </p:spPr>
        <p:txBody>
          <a:bodyPr wrap="square" rtlCol="0">
            <a:spAutoFit/>
          </a:bodyPr>
          <a:lstStyle/>
          <a:p>
            <a:pPr algn="just"/>
            <a:r>
              <a:rPr lang="en-GB" dirty="0"/>
              <a:t>While k=2 gives the best score, k=3 gives slightly lower score but justifies the interpretability of the clusters. </a:t>
            </a:r>
          </a:p>
        </p:txBody>
      </p:sp>
      <p:sp>
        <p:nvSpPr>
          <p:cNvPr id="12" name="TextBox 11">
            <a:extLst>
              <a:ext uri="{FF2B5EF4-FFF2-40B4-BE49-F238E27FC236}">
                <a16:creationId xmlns:a16="http://schemas.microsoft.com/office/drawing/2014/main" id="{B303008D-A540-FC93-47A6-F9113EEB64C5}"/>
              </a:ext>
            </a:extLst>
          </p:cNvPr>
          <p:cNvSpPr txBox="1"/>
          <p:nvPr/>
        </p:nvSpPr>
        <p:spPr>
          <a:xfrm>
            <a:off x="6937152" y="4994987"/>
            <a:ext cx="4295553" cy="646331"/>
          </a:xfrm>
          <a:prstGeom prst="rect">
            <a:avLst/>
          </a:prstGeom>
          <a:noFill/>
        </p:spPr>
        <p:txBody>
          <a:bodyPr wrap="square" rtlCol="0">
            <a:spAutoFit/>
          </a:bodyPr>
          <a:lstStyle/>
          <a:p>
            <a:r>
              <a:rPr lang="en-GB" dirty="0" err="1"/>
              <a:t>Kmeans</a:t>
            </a:r>
            <a:r>
              <a:rPr lang="en-GB" dirty="0"/>
              <a:t> clustering results visualized in PCA space</a:t>
            </a:r>
          </a:p>
        </p:txBody>
      </p:sp>
      <p:cxnSp>
        <p:nvCxnSpPr>
          <p:cNvPr id="13" name="Straight Connector 12">
            <a:extLst>
              <a:ext uri="{FF2B5EF4-FFF2-40B4-BE49-F238E27FC236}">
                <a16:creationId xmlns:a16="http://schemas.microsoft.com/office/drawing/2014/main" id="{839A9AC0-AC1E-88E7-16E6-1D110C2992ED}"/>
              </a:ext>
            </a:extLst>
          </p:cNvPr>
          <p:cNvCxnSpPr>
            <a:cxnSpLocks/>
          </p:cNvCxnSpPr>
          <p:nvPr/>
        </p:nvCxnSpPr>
        <p:spPr>
          <a:xfrm>
            <a:off x="6192872" y="2013295"/>
            <a:ext cx="0" cy="445902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2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C6C3-A4BD-AFB6-DC3B-A3EA6D2D1C6A}"/>
              </a:ext>
            </a:extLst>
          </p:cNvPr>
          <p:cNvSpPr>
            <a:spLocks noGrp="1"/>
          </p:cNvSpPr>
          <p:nvPr>
            <p:ph type="title"/>
          </p:nvPr>
        </p:nvSpPr>
        <p:spPr>
          <a:xfrm>
            <a:off x="652130" y="191386"/>
            <a:ext cx="10887739" cy="1339702"/>
          </a:xfrm>
        </p:spPr>
        <p:txBody>
          <a:bodyPr>
            <a:noAutofit/>
          </a:bodyPr>
          <a:lstStyle/>
          <a:p>
            <a:pPr algn="ctr"/>
            <a:r>
              <a:rPr lang="en-GB" sz="4800" b="1" dirty="0"/>
              <a:t>Cluster Profiles: Socio-Demographic and Health Characteristics</a:t>
            </a:r>
            <a:endParaRPr lang="en-IT" sz="4800" dirty="0"/>
          </a:p>
        </p:txBody>
      </p:sp>
      <p:pic>
        <p:nvPicPr>
          <p:cNvPr id="7" name="Picture 6">
            <a:extLst>
              <a:ext uri="{FF2B5EF4-FFF2-40B4-BE49-F238E27FC236}">
                <a16:creationId xmlns:a16="http://schemas.microsoft.com/office/drawing/2014/main" id="{DD8D65DF-F448-F038-316B-39E174233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30" y="1974997"/>
            <a:ext cx="3975100" cy="2057400"/>
          </a:xfrm>
          <a:prstGeom prst="rect">
            <a:avLst/>
          </a:prstGeom>
        </p:spPr>
      </p:pic>
      <p:pic>
        <p:nvPicPr>
          <p:cNvPr id="10" name="Picture 9">
            <a:extLst>
              <a:ext uri="{FF2B5EF4-FFF2-40B4-BE49-F238E27FC236}">
                <a16:creationId xmlns:a16="http://schemas.microsoft.com/office/drawing/2014/main" id="{9E6879A5-FEA9-4F11-547E-13CF2DDC0DF0}"/>
              </a:ext>
            </a:extLst>
          </p:cNvPr>
          <p:cNvPicPr>
            <a:picLocks noChangeAspect="1"/>
          </p:cNvPicPr>
          <p:nvPr/>
        </p:nvPicPr>
        <p:blipFill>
          <a:blip r:embed="rId3"/>
          <a:stretch>
            <a:fillRect/>
          </a:stretch>
        </p:blipFill>
        <p:spPr>
          <a:xfrm>
            <a:off x="5713226" y="1974997"/>
            <a:ext cx="4616302" cy="2113435"/>
          </a:xfrm>
          <a:prstGeom prst="rect">
            <a:avLst/>
          </a:prstGeom>
        </p:spPr>
      </p:pic>
      <p:pic>
        <p:nvPicPr>
          <p:cNvPr id="11" name="Picture 10">
            <a:extLst>
              <a:ext uri="{FF2B5EF4-FFF2-40B4-BE49-F238E27FC236}">
                <a16:creationId xmlns:a16="http://schemas.microsoft.com/office/drawing/2014/main" id="{9B8381CB-5293-9E0D-5974-5ACB44A4045F}"/>
              </a:ext>
            </a:extLst>
          </p:cNvPr>
          <p:cNvPicPr>
            <a:picLocks noChangeAspect="1"/>
          </p:cNvPicPr>
          <p:nvPr/>
        </p:nvPicPr>
        <p:blipFill>
          <a:blip r:embed="rId4"/>
          <a:stretch>
            <a:fillRect/>
          </a:stretch>
        </p:blipFill>
        <p:spPr>
          <a:xfrm>
            <a:off x="5713227" y="4320581"/>
            <a:ext cx="4616301" cy="2113436"/>
          </a:xfrm>
          <a:prstGeom prst="rect">
            <a:avLst/>
          </a:prstGeom>
        </p:spPr>
      </p:pic>
      <p:sp>
        <p:nvSpPr>
          <p:cNvPr id="12" name="TextBox 11">
            <a:extLst>
              <a:ext uri="{FF2B5EF4-FFF2-40B4-BE49-F238E27FC236}">
                <a16:creationId xmlns:a16="http://schemas.microsoft.com/office/drawing/2014/main" id="{1C3B2B5E-9008-A069-4E63-F631496699E2}"/>
              </a:ext>
            </a:extLst>
          </p:cNvPr>
          <p:cNvSpPr txBox="1"/>
          <p:nvPr/>
        </p:nvSpPr>
        <p:spPr>
          <a:xfrm>
            <a:off x="652131" y="4665729"/>
            <a:ext cx="4616300" cy="1754326"/>
          </a:xfrm>
          <a:prstGeom prst="rect">
            <a:avLst/>
          </a:prstGeom>
          <a:noFill/>
        </p:spPr>
        <p:txBody>
          <a:bodyPr wrap="square" rtlCol="0">
            <a:spAutoFit/>
          </a:bodyPr>
          <a:lstStyle/>
          <a:p>
            <a:pPr algn="just"/>
            <a:r>
              <a:rPr lang="en-GB" dirty="0"/>
              <a:t>Table summarizes mean values of key socio-demographic and health indicators across the three clusters. </a:t>
            </a:r>
            <a:r>
              <a:rPr lang="en-GB" b="1" dirty="0"/>
              <a:t>Cluster 0 </a:t>
            </a:r>
            <a:r>
              <a:rPr lang="en-GB" dirty="0"/>
              <a:t>shows high development, </a:t>
            </a:r>
            <a:r>
              <a:rPr lang="en-GB" b="1" dirty="0"/>
              <a:t>Cluster 1 </a:t>
            </a:r>
            <a:r>
              <a:rPr lang="en-GB" dirty="0"/>
              <a:t>low development, and </a:t>
            </a:r>
            <a:r>
              <a:rPr lang="en-GB" b="1" dirty="0"/>
              <a:t>Cluster 2 </a:t>
            </a:r>
            <a:r>
              <a:rPr lang="en-GB" dirty="0"/>
              <a:t>intermediate characteristics</a:t>
            </a:r>
          </a:p>
        </p:txBody>
      </p:sp>
      <p:sp>
        <p:nvSpPr>
          <p:cNvPr id="13" name="TextBox 12">
            <a:extLst>
              <a:ext uri="{FF2B5EF4-FFF2-40B4-BE49-F238E27FC236}">
                <a16:creationId xmlns:a16="http://schemas.microsoft.com/office/drawing/2014/main" id="{76CBBE6E-6E04-F73C-5F15-70D76DB264C4}"/>
              </a:ext>
            </a:extLst>
          </p:cNvPr>
          <p:cNvSpPr txBox="1"/>
          <p:nvPr/>
        </p:nvSpPr>
        <p:spPr>
          <a:xfrm>
            <a:off x="10329528" y="2708548"/>
            <a:ext cx="1623238" cy="646331"/>
          </a:xfrm>
          <a:prstGeom prst="rect">
            <a:avLst/>
          </a:prstGeom>
          <a:noFill/>
        </p:spPr>
        <p:txBody>
          <a:bodyPr wrap="square" rtlCol="0">
            <a:spAutoFit/>
          </a:bodyPr>
          <a:lstStyle/>
          <a:p>
            <a:r>
              <a:rPr lang="en-GB" dirty="0"/>
              <a:t>1990 Cluster Distribution</a:t>
            </a:r>
          </a:p>
        </p:txBody>
      </p:sp>
      <p:sp>
        <p:nvSpPr>
          <p:cNvPr id="14" name="TextBox 13">
            <a:extLst>
              <a:ext uri="{FF2B5EF4-FFF2-40B4-BE49-F238E27FC236}">
                <a16:creationId xmlns:a16="http://schemas.microsoft.com/office/drawing/2014/main" id="{4D510EA9-B0A6-399D-5A44-51893F777EC2}"/>
              </a:ext>
            </a:extLst>
          </p:cNvPr>
          <p:cNvSpPr txBox="1"/>
          <p:nvPr/>
        </p:nvSpPr>
        <p:spPr>
          <a:xfrm>
            <a:off x="10329528" y="5054133"/>
            <a:ext cx="1623238" cy="646331"/>
          </a:xfrm>
          <a:prstGeom prst="rect">
            <a:avLst/>
          </a:prstGeom>
          <a:noFill/>
        </p:spPr>
        <p:txBody>
          <a:bodyPr wrap="square" rtlCol="0">
            <a:spAutoFit/>
          </a:bodyPr>
          <a:lstStyle/>
          <a:p>
            <a:r>
              <a:rPr lang="en-GB" dirty="0"/>
              <a:t>2021 Cluster Distribution</a:t>
            </a:r>
          </a:p>
        </p:txBody>
      </p:sp>
      <p:cxnSp>
        <p:nvCxnSpPr>
          <p:cNvPr id="16" name="Straight Connector 15">
            <a:extLst>
              <a:ext uri="{FF2B5EF4-FFF2-40B4-BE49-F238E27FC236}">
                <a16:creationId xmlns:a16="http://schemas.microsoft.com/office/drawing/2014/main" id="{1BA5FF8B-A44C-43A3-94B6-BB817C92DC17}"/>
              </a:ext>
            </a:extLst>
          </p:cNvPr>
          <p:cNvCxnSpPr>
            <a:cxnSpLocks/>
          </p:cNvCxnSpPr>
          <p:nvPr/>
        </p:nvCxnSpPr>
        <p:spPr>
          <a:xfrm>
            <a:off x="5459817" y="1974997"/>
            <a:ext cx="0" cy="445902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14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B958-01F7-445F-C542-09C4C1FA1A3C}"/>
              </a:ext>
            </a:extLst>
          </p:cNvPr>
          <p:cNvSpPr>
            <a:spLocks noGrp="1"/>
          </p:cNvSpPr>
          <p:nvPr>
            <p:ph type="title"/>
          </p:nvPr>
        </p:nvSpPr>
        <p:spPr>
          <a:xfrm>
            <a:off x="283040" y="250716"/>
            <a:ext cx="8031620" cy="1344168"/>
          </a:xfrm>
        </p:spPr>
        <p:txBody>
          <a:bodyPr>
            <a:normAutofit fontScale="90000"/>
          </a:bodyPr>
          <a:lstStyle/>
          <a:p>
            <a:r>
              <a:rPr lang="en-GB" b="1" dirty="0"/>
              <a:t>Income Group Distribution Across Clusters</a:t>
            </a:r>
            <a:endParaRPr lang="en-IT" dirty="0"/>
          </a:p>
        </p:txBody>
      </p:sp>
      <p:pic>
        <p:nvPicPr>
          <p:cNvPr id="4" name="Picture 3">
            <a:extLst>
              <a:ext uri="{FF2B5EF4-FFF2-40B4-BE49-F238E27FC236}">
                <a16:creationId xmlns:a16="http://schemas.microsoft.com/office/drawing/2014/main" id="{4393F602-ED1A-2B3D-B55B-F1917FDC3565}"/>
              </a:ext>
            </a:extLst>
          </p:cNvPr>
          <p:cNvPicPr>
            <a:picLocks noChangeAspect="1"/>
          </p:cNvPicPr>
          <p:nvPr/>
        </p:nvPicPr>
        <p:blipFill>
          <a:blip r:embed="rId2"/>
          <a:stretch>
            <a:fillRect/>
          </a:stretch>
        </p:blipFill>
        <p:spPr>
          <a:xfrm>
            <a:off x="283040" y="1917257"/>
            <a:ext cx="6273800" cy="3746500"/>
          </a:xfrm>
          <a:prstGeom prst="rect">
            <a:avLst/>
          </a:prstGeom>
        </p:spPr>
      </p:pic>
      <p:sp>
        <p:nvSpPr>
          <p:cNvPr id="5" name="TextBox 4">
            <a:extLst>
              <a:ext uri="{FF2B5EF4-FFF2-40B4-BE49-F238E27FC236}">
                <a16:creationId xmlns:a16="http://schemas.microsoft.com/office/drawing/2014/main" id="{6CD2FB4D-B6A7-63C2-AB6E-ED3C25419A32}"/>
              </a:ext>
            </a:extLst>
          </p:cNvPr>
          <p:cNvSpPr txBox="1"/>
          <p:nvPr/>
        </p:nvSpPr>
        <p:spPr>
          <a:xfrm>
            <a:off x="6812140" y="2082347"/>
            <a:ext cx="4671023" cy="3693319"/>
          </a:xfrm>
          <a:prstGeom prst="rect">
            <a:avLst/>
          </a:prstGeom>
          <a:noFill/>
        </p:spPr>
        <p:txBody>
          <a:bodyPr wrap="square" rtlCol="0">
            <a:spAutoFit/>
          </a:bodyPr>
          <a:lstStyle/>
          <a:p>
            <a:pPr algn="just"/>
            <a:r>
              <a:rPr lang="en-GB" dirty="0"/>
              <a:t>This bar plot illustrates the income group distribution within each cluster.</a:t>
            </a:r>
          </a:p>
          <a:p>
            <a:pPr algn="just"/>
            <a:r>
              <a:rPr lang="en-GB" dirty="0"/>
              <a:t>We can clearly see that:</a:t>
            </a:r>
          </a:p>
          <a:p>
            <a:pPr algn="just"/>
            <a:r>
              <a:rPr lang="en-GB" dirty="0"/>
              <a:t>Cluster 0 mainly includes high- and upper-middle-income countries.</a:t>
            </a:r>
          </a:p>
          <a:p>
            <a:pPr algn="just"/>
            <a:r>
              <a:rPr lang="en-GB" dirty="0"/>
              <a:t>Cluster 1 is dominated by low-income countries.</a:t>
            </a:r>
          </a:p>
          <a:p>
            <a:pPr algn="just"/>
            <a:r>
              <a:rPr lang="en-GB" dirty="0"/>
              <a:t>Cluster 2 is a blend — heavily composed of lower-middle and upper-middle-income nations.</a:t>
            </a:r>
          </a:p>
          <a:p>
            <a:pPr algn="just"/>
            <a:r>
              <a:rPr lang="en-GB" dirty="0"/>
              <a:t>This confirms that our clustering meaningfully reflects global development patterns.”</a:t>
            </a:r>
          </a:p>
        </p:txBody>
      </p:sp>
    </p:spTree>
    <p:extLst>
      <p:ext uri="{BB962C8B-B14F-4D97-AF65-F5344CB8AC3E}">
        <p14:creationId xmlns:p14="http://schemas.microsoft.com/office/powerpoint/2010/main" val="3217660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T"/>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T"/>
            </a:p>
          </p:txBody>
        </p:sp>
      </p:grpSp>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CBD39C1-DAFB-77D1-3663-D37AD892D966}"/>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a:blipFill dpi="0" rotWithShape="1">
                  <a:blip r:embed="rId4"/>
                  <a:srcRect/>
                  <a:tile tx="6350" ty="-127000" sx="65000" sy="64000" flip="none" algn="tl"/>
                </a:blipFill>
              </a:rPr>
              <a:t>MODELLING </a:t>
            </a:r>
          </a:p>
        </p:txBody>
      </p:sp>
      <p:sp>
        <p:nvSpPr>
          <p:cNvPr id="19" name="Rectangle 1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21" name="Group 20">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1696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1C67-BB61-A837-B0E7-917D2569965E}"/>
              </a:ext>
            </a:extLst>
          </p:cNvPr>
          <p:cNvSpPr>
            <a:spLocks noGrp="1"/>
          </p:cNvSpPr>
          <p:nvPr>
            <p:ph type="title"/>
          </p:nvPr>
        </p:nvSpPr>
        <p:spPr>
          <a:xfrm>
            <a:off x="474426" y="271981"/>
            <a:ext cx="7223546" cy="684949"/>
          </a:xfrm>
        </p:spPr>
        <p:txBody>
          <a:bodyPr>
            <a:normAutofit fontScale="90000"/>
          </a:bodyPr>
          <a:lstStyle/>
          <a:p>
            <a:r>
              <a:rPr lang="en-GB" dirty="0"/>
              <a:t>Modelling Psoriasis Burden</a:t>
            </a:r>
            <a:endParaRPr lang="en-IT" dirty="0"/>
          </a:p>
        </p:txBody>
      </p:sp>
      <p:sp>
        <p:nvSpPr>
          <p:cNvPr id="4" name="TextBox 3">
            <a:extLst>
              <a:ext uri="{FF2B5EF4-FFF2-40B4-BE49-F238E27FC236}">
                <a16:creationId xmlns:a16="http://schemas.microsoft.com/office/drawing/2014/main" id="{BD45B170-6A93-D7C9-5D9A-C03B23CED5E4}"/>
              </a:ext>
            </a:extLst>
          </p:cNvPr>
          <p:cNvSpPr txBox="1"/>
          <p:nvPr/>
        </p:nvSpPr>
        <p:spPr>
          <a:xfrm>
            <a:off x="474426" y="1212112"/>
            <a:ext cx="10866474" cy="923330"/>
          </a:xfrm>
          <a:prstGeom prst="rect">
            <a:avLst/>
          </a:prstGeom>
          <a:noFill/>
        </p:spPr>
        <p:txBody>
          <a:bodyPr wrap="square" rtlCol="0">
            <a:spAutoFit/>
          </a:bodyPr>
          <a:lstStyle/>
          <a:p>
            <a:r>
              <a:rPr lang="en-GB" b="1" dirty="0"/>
              <a:t>Objective</a:t>
            </a:r>
          </a:p>
          <a:p>
            <a:r>
              <a:rPr lang="en-GB" dirty="0"/>
              <a:t>To identify key development indicators that predict global variations in psoriasis burden (Prevalence, Incidence, DALYs, YLDs).</a:t>
            </a:r>
          </a:p>
        </p:txBody>
      </p:sp>
      <p:sp>
        <p:nvSpPr>
          <p:cNvPr id="5" name="TextBox 4">
            <a:extLst>
              <a:ext uri="{FF2B5EF4-FFF2-40B4-BE49-F238E27FC236}">
                <a16:creationId xmlns:a16="http://schemas.microsoft.com/office/drawing/2014/main" id="{75D60D91-AC7A-7871-E67A-1345AB0BE955}"/>
              </a:ext>
            </a:extLst>
          </p:cNvPr>
          <p:cNvSpPr txBox="1"/>
          <p:nvPr/>
        </p:nvSpPr>
        <p:spPr>
          <a:xfrm>
            <a:off x="474426" y="2135442"/>
            <a:ext cx="9634369" cy="1477328"/>
          </a:xfrm>
          <a:prstGeom prst="rect">
            <a:avLst/>
          </a:prstGeom>
          <a:noFill/>
        </p:spPr>
        <p:txBody>
          <a:bodyPr wrap="none" rtlCol="0">
            <a:spAutoFit/>
          </a:bodyPr>
          <a:lstStyle/>
          <a:p>
            <a:r>
              <a:rPr lang="en-GB" b="1" dirty="0"/>
              <a:t>Methods Used</a:t>
            </a:r>
            <a:r>
              <a:rPr lang="en-GB" dirty="0"/>
              <a:t>:</a:t>
            </a:r>
          </a:p>
          <a:p>
            <a:r>
              <a:rPr lang="en-GB" b="1" dirty="0"/>
              <a:t>OLS Regression</a:t>
            </a:r>
            <a:r>
              <a:rPr lang="en-GB" dirty="0"/>
              <a:t>: For baseline linear associations.</a:t>
            </a:r>
          </a:p>
          <a:p>
            <a:r>
              <a:rPr lang="en-GB" b="1" dirty="0"/>
              <a:t>Ridge Regression</a:t>
            </a:r>
            <a:r>
              <a:rPr lang="en-GB" dirty="0"/>
              <a:t>: Handles multicollinearity and regularizes coefficients.</a:t>
            </a:r>
          </a:p>
          <a:p>
            <a:r>
              <a:rPr lang="en-GB" b="1" dirty="0"/>
              <a:t>Random Forest Regression</a:t>
            </a:r>
            <a:r>
              <a:rPr lang="en-GB" dirty="0"/>
              <a:t>: Captures non-linear relationships and variable interactions.</a:t>
            </a:r>
          </a:p>
          <a:p>
            <a:endParaRPr lang="en-IT" dirty="0"/>
          </a:p>
        </p:txBody>
      </p:sp>
      <p:sp>
        <p:nvSpPr>
          <p:cNvPr id="8" name="TextBox 7">
            <a:extLst>
              <a:ext uri="{FF2B5EF4-FFF2-40B4-BE49-F238E27FC236}">
                <a16:creationId xmlns:a16="http://schemas.microsoft.com/office/drawing/2014/main" id="{212EADFC-0E53-C454-0486-264360FB67DE}"/>
              </a:ext>
            </a:extLst>
          </p:cNvPr>
          <p:cNvSpPr txBox="1"/>
          <p:nvPr/>
        </p:nvSpPr>
        <p:spPr>
          <a:xfrm>
            <a:off x="496979" y="5451924"/>
            <a:ext cx="9029331" cy="646331"/>
          </a:xfrm>
          <a:prstGeom prst="rect">
            <a:avLst/>
          </a:prstGeom>
          <a:noFill/>
        </p:spPr>
        <p:txBody>
          <a:bodyPr wrap="none" rtlCol="0">
            <a:spAutoFit/>
          </a:bodyPr>
          <a:lstStyle/>
          <a:p>
            <a:r>
              <a:rPr lang="en-GB" b="1" dirty="0"/>
              <a:t>Model Evaluation</a:t>
            </a:r>
            <a:r>
              <a:rPr lang="en-GB" dirty="0"/>
              <a:t>:</a:t>
            </a:r>
            <a:br>
              <a:rPr lang="en-GB" dirty="0"/>
            </a:br>
            <a:r>
              <a:rPr lang="en-GB" dirty="0"/>
              <a:t>Random Forest consistently outperformed others, showing better fit and robustness.</a:t>
            </a:r>
            <a:endParaRPr lang="en-IT" dirty="0"/>
          </a:p>
        </p:txBody>
      </p:sp>
      <p:pic>
        <p:nvPicPr>
          <p:cNvPr id="6148" name="Picture 4" descr="Output image">
            <a:extLst>
              <a:ext uri="{FF2B5EF4-FFF2-40B4-BE49-F238E27FC236}">
                <a16:creationId xmlns:a16="http://schemas.microsoft.com/office/drawing/2014/main" id="{19726B36-ACAD-92E8-B485-EDB9319A2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59" b="19280"/>
          <a:stretch>
            <a:fillRect/>
          </a:stretch>
        </p:blipFill>
        <p:spPr bwMode="auto">
          <a:xfrm>
            <a:off x="474425" y="3612770"/>
            <a:ext cx="10866475" cy="161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83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A90C30-B990-4CCA-B584-40F864DA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C1E0B9-A68C-A2CB-981A-D12F17519374}"/>
              </a:ext>
            </a:extLst>
          </p:cNvPr>
          <p:cNvSpPr>
            <a:spLocks noGrp="1"/>
          </p:cNvSpPr>
          <p:nvPr>
            <p:ph type="title"/>
          </p:nvPr>
        </p:nvSpPr>
        <p:spPr>
          <a:xfrm>
            <a:off x="382280" y="484632"/>
            <a:ext cx="6743844" cy="1609344"/>
          </a:xfrm>
        </p:spPr>
        <p:txBody>
          <a:bodyPr>
            <a:normAutofit/>
          </a:bodyPr>
          <a:lstStyle/>
          <a:p>
            <a:r>
              <a:rPr lang="en-GB" sz="4800"/>
              <a:t>Table of contents</a:t>
            </a:r>
            <a:br>
              <a:rPr lang="en-GB" sz="4800"/>
            </a:br>
            <a:endParaRPr lang="en-IT" sz="4800"/>
          </a:p>
        </p:txBody>
      </p:sp>
      <p:sp>
        <p:nvSpPr>
          <p:cNvPr id="3" name="Content Placeholder 2">
            <a:extLst>
              <a:ext uri="{FF2B5EF4-FFF2-40B4-BE49-F238E27FC236}">
                <a16:creationId xmlns:a16="http://schemas.microsoft.com/office/drawing/2014/main" id="{B7ED25C8-8520-76E0-3D9F-21B0E2D2DAF4}"/>
              </a:ext>
            </a:extLst>
          </p:cNvPr>
          <p:cNvSpPr>
            <a:spLocks noGrp="1"/>
          </p:cNvSpPr>
          <p:nvPr>
            <p:ph idx="1"/>
          </p:nvPr>
        </p:nvSpPr>
        <p:spPr>
          <a:xfrm>
            <a:off x="382279" y="2121408"/>
            <a:ext cx="6743845" cy="4050792"/>
          </a:xfrm>
        </p:spPr>
        <p:txBody>
          <a:bodyPr>
            <a:normAutofit/>
          </a:bodyPr>
          <a:lstStyle/>
          <a:p>
            <a:r>
              <a:rPr lang="en-GB" sz="1800" b="1" dirty="0"/>
              <a:t>INTRODUCTION</a:t>
            </a:r>
          </a:p>
          <a:p>
            <a:r>
              <a:rPr lang="en-GB" sz="1800" b="1" dirty="0"/>
              <a:t>DATA PREPARATION</a:t>
            </a:r>
          </a:p>
          <a:p>
            <a:r>
              <a:rPr lang="en-GB" sz="1800" b="1" dirty="0"/>
              <a:t>EDA</a:t>
            </a:r>
          </a:p>
          <a:p>
            <a:r>
              <a:rPr lang="en-GB" sz="1800" b="1" dirty="0"/>
              <a:t>COORELATION</a:t>
            </a:r>
          </a:p>
          <a:p>
            <a:r>
              <a:rPr lang="en-GB" sz="1800" b="1" dirty="0"/>
              <a:t>PCA</a:t>
            </a:r>
          </a:p>
          <a:p>
            <a:r>
              <a:rPr lang="en-GB" sz="1800" b="1" dirty="0"/>
              <a:t>CLUSTERING</a:t>
            </a:r>
          </a:p>
          <a:p>
            <a:r>
              <a:rPr lang="en-GB" sz="1800" b="1" dirty="0"/>
              <a:t>MODELLING</a:t>
            </a:r>
          </a:p>
          <a:p>
            <a:r>
              <a:rPr lang="en-GB" sz="1800" b="1" dirty="0"/>
              <a:t>SPATIOTEMPORAL ANALYSIS</a:t>
            </a:r>
          </a:p>
          <a:p>
            <a:r>
              <a:rPr lang="en-GB" sz="1800" b="1" dirty="0"/>
              <a:t>CONCLUSION</a:t>
            </a:r>
            <a:endParaRPr lang="en-GB" sz="1800" dirty="0"/>
          </a:p>
        </p:txBody>
      </p:sp>
      <p:pic>
        <p:nvPicPr>
          <p:cNvPr id="17" name="Graphic 16" descr="List">
            <a:extLst>
              <a:ext uri="{FF2B5EF4-FFF2-40B4-BE49-F238E27FC236}">
                <a16:creationId xmlns:a16="http://schemas.microsoft.com/office/drawing/2014/main" id="{BF8E911A-60AA-5BBB-2BCA-6FB21EFB6E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3460" y="1595727"/>
            <a:ext cx="3369177" cy="3369177"/>
          </a:xfrm>
          <a:prstGeom prst="rect">
            <a:avLst/>
          </a:prstGeom>
        </p:spPr>
      </p:pic>
      <p:grpSp>
        <p:nvGrpSpPr>
          <p:cNvPr id="18" name="Group 17">
            <a:extLst>
              <a:ext uri="{FF2B5EF4-FFF2-40B4-BE49-F238E27FC236}">
                <a16:creationId xmlns:a16="http://schemas.microsoft.com/office/drawing/2014/main" id="{D060B936-2771-48DC-842C-14EE9318E3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DB4EC8B4-4BB2-45C2-A68A-28E36AC10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1431D296-F8F1-41C3-A211-E83E243C5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16766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a:extLst>
              <a:ext uri="{FF2B5EF4-FFF2-40B4-BE49-F238E27FC236}">
                <a16:creationId xmlns:a16="http://schemas.microsoft.com/office/drawing/2014/main" id="{D6D0E55E-D119-5525-7E30-A7B7DF703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75" y="140801"/>
            <a:ext cx="544353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1C6E5686-051A-89D0-90EE-2BC5AAB99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7390" y="241294"/>
            <a:ext cx="5443535" cy="32280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9ACB85-F25E-D005-4E34-9E8D97C84022}"/>
              </a:ext>
            </a:extLst>
          </p:cNvPr>
          <p:cNvPicPr>
            <a:picLocks noChangeAspect="1"/>
          </p:cNvPicPr>
          <p:nvPr/>
        </p:nvPicPr>
        <p:blipFill>
          <a:blip r:embed="rId4"/>
          <a:stretch>
            <a:fillRect/>
          </a:stretch>
        </p:blipFill>
        <p:spPr>
          <a:xfrm>
            <a:off x="461075" y="3569801"/>
            <a:ext cx="5443535" cy="3179887"/>
          </a:xfrm>
          <a:prstGeom prst="rect">
            <a:avLst/>
          </a:prstGeom>
        </p:spPr>
      </p:pic>
      <p:sp>
        <p:nvSpPr>
          <p:cNvPr id="5" name="Title 1">
            <a:extLst>
              <a:ext uri="{FF2B5EF4-FFF2-40B4-BE49-F238E27FC236}">
                <a16:creationId xmlns:a16="http://schemas.microsoft.com/office/drawing/2014/main" id="{233481BD-1789-2AF3-694B-B34C98700EB2}"/>
              </a:ext>
            </a:extLst>
          </p:cNvPr>
          <p:cNvSpPr>
            <a:spLocks noGrp="1"/>
          </p:cNvSpPr>
          <p:nvPr>
            <p:ph type="title"/>
          </p:nvPr>
        </p:nvSpPr>
        <p:spPr>
          <a:xfrm>
            <a:off x="6287388" y="3429000"/>
            <a:ext cx="4250296" cy="459088"/>
          </a:xfrm>
        </p:spPr>
        <p:txBody>
          <a:bodyPr>
            <a:normAutofit/>
          </a:bodyPr>
          <a:lstStyle/>
          <a:p>
            <a:r>
              <a:rPr lang="en-GB" sz="2000" b="1" dirty="0"/>
              <a:t>Key Predictors &amp; Interpretation</a:t>
            </a:r>
            <a:endParaRPr lang="en-IT" sz="2000" dirty="0"/>
          </a:p>
        </p:txBody>
      </p:sp>
      <p:sp>
        <p:nvSpPr>
          <p:cNvPr id="7" name="TextBox 6">
            <a:extLst>
              <a:ext uri="{FF2B5EF4-FFF2-40B4-BE49-F238E27FC236}">
                <a16:creationId xmlns:a16="http://schemas.microsoft.com/office/drawing/2014/main" id="{6E270E80-24CC-F6E2-FF1C-D83F587A83E2}"/>
              </a:ext>
            </a:extLst>
          </p:cNvPr>
          <p:cNvSpPr txBox="1"/>
          <p:nvPr/>
        </p:nvSpPr>
        <p:spPr>
          <a:xfrm>
            <a:off x="6287389" y="3827631"/>
            <a:ext cx="5443536" cy="2893100"/>
          </a:xfrm>
          <a:prstGeom prst="rect">
            <a:avLst/>
          </a:prstGeom>
          <a:noFill/>
        </p:spPr>
        <p:txBody>
          <a:bodyPr wrap="square" rtlCol="0">
            <a:spAutoFit/>
          </a:bodyPr>
          <a:lstStyle/>
          <a:p>
            <a:pPr algn="just"/>
            <a:r>
              <a:rPr lang="en-GB" sz="1400" b="1" dirty="0"/>
              <a:t>Significant Predictors</a:t>
            </a:r>
            <a:r>
              <a:rPr lang="en-GB" sz="1400" dirty="0"/>
              <a:t> (common across models):</a:t>
            </a:r>
          </a:p>
          <a:p>
            <a:pPr algn="just"/>
            <a:r>
              <a:rPr lang="en-GB" sz="1400" b="1" dirty="0"/>
              <a:t>Sanitation Access</a:t>
            </a:r>
            <a:r>
              <a:rPr lang="en-GB" sz="1400" dirty="0"/>
              <a:t> (+</a:t>
            </a:r>
            <a:r>
              <a:rPr lang="en-GB" sz="1400" dirty="0" err="1"/>
              <a:t>ve</a:t>
            </a:r>
            <a:r>
              <a:rPr lang="en-GB" sz="1400" dirty="0"/>
              <a:t> association with DALYs, Incidence)</a:t>
            </a:r>
          </a:p>
          <a:p>
            <a:pPr algn="just"/>
            <a:r>
              <a:rPr lang="en-GB" sz="1400" b="1" dirty="0"/>
              <a:t>Urban Population %</a:t>
            </a:r>
            <a:r>
              <a:rPr lang="en-GB" sz="1400" dirty="0"/>
              <a:t> (+</a:t>
            </a:r>
            <a:r>
              <a:rPr lang="en-GB" sz="1400" dirty="0" err="1"/>
              <a:t>ve</a:t>
            </a:r>
            <a:r>
              <a:rPr lang="en-GB" sz="1400" dirty="0"/>
              <a:t> for Prevalence, DALYs)</a:t>
            </a:r>
          </a:p>
          <a:p>
            <a:pPr algn="just"/>
            <a:r>
              <a:rPr lang="en-GB" sz="1400" b="1" dirty="0"/>
              <a:t>CO₂ Emissions</a:t>
            </a:r>
            <a:r>
              <a:rPr lang="en-GB" sz="1400" dirty="0"/>
              <a:t> (sometimes +</a:t>
            </a:r>
            <a:r>
              <a:rPr lang="en-GB" sz="1400" dirty="0" err="1"/>
              <a:t>ve</a:t>
            </a:r>
            <a:r>
              <a:rPr lang="en-GB" sz="1400" dirty="0"/>
              <a:t>, showing links to industrialization)</a:t>
            </a:r>
          </a:p>
          <a:p>
            <a:pPr algn="just"/>
            <a:r>
              <a:rPr lang="en-GB" sz="1400" b="1" dirty="0"/>
              <a:t>TB Incidence</a:t>
            </a:r>
            <a:r>
              <a:rPr lang="en-GB" sz="1400" dirty="0"/>
              <a:t> (−</a:t>
            </a:r>
            <a:r>
              <a:rPr lang="en-GB" sz="1400" dirty="0" err="1"/>
              <a:t>ve</a:t>
            </a:r>
            <a:r>
              <a:rPr lang="en-GB" sz="1400" dirty="0"/>
              <a:t> or weakly associated in some models)</a:t>
            </a:r>
          </a:p>
          <a:p>
            <a:pPr algn="just"/>
            <a:r>
              <a:rPr lang="en-GB" sz="1400" b="1" dirty="0"/>
              <a:t>Insights</a:t>
            </a:r>
            <a:r>
              <a:rPr lang="en-GB" sz="1400" dirty="0"/>
              <a:t>:</a:t>
            </a:r>
          </a:p>
          <a:p>
            <a:pPr algn="just"/>
            <a:r>
              <a:rPr lang="en-GB" sz="1400" dirty="0"/>
              <a:t>Higher psoriasis burden is often found in </a:t>
            </a:r>
            <a:r>
              <a:rPr lang="en-GB" sz="1400" b="1" dirty="0"/>
              <a:t>more urbanized, industrialized</a:t>
            </a:r>
            <a:r>
              <a:rPr lang="en-GB" sz="1400" dirty="0"/>
              <a:t> settings.</a:t>
            </a:r>
          </a:p>
          <a:p>
            <a:pPr algn="just"/>
            <a:r>
              <a:rPr lang="en-GB" sz="1400" dirty="0"/>
              <a:t>Some predictors suggest healthcare access/reporting bias in higher-income nations.</a:t>
            </a:r>
          </a:p>
          <a:p>
            <a:pPr algn="just"/>
            <a:r>
              <a:rPr lang="en-GB" sz="1400" dirty="0"/>
              <a:t>Random Forest revealed </a:t>
            </a:r>
            <a:r>
              <a:rPr lang="en-GB" sz="1400" b="1" dirty="0"/>
              <a:t>non-linear effects</a:t>
            </a:r>
            <a:r>
              <a:rPr lang="en-GB" sz="1400" dirty="0"/>
              <a:t> missed by </a:t>
            </a:r>
          </a:p>
          <a:p>
            <a:pPr algn="just"/>
            <a:r>
              <a:rPr lang="en-GB" sz="1400" dirty="0"/>
              <a:t>linear models.</a:t>
            </a:r>
          </a:p>
        </p:txBody>
      </p:sp>
    </p:spTree>
    <p:extLst>
      <p:ext uri="{BB962C8B-B14F-4D97-AF65-F5344CB8AC3E}">
        <p14:creationId xmlns:p14="http://schemas.microsoft.com/office/powerpoint/2010/main" val="2796251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T"/>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T"/>
            </a:p>
          </p:txBody>
        </p:sp>
      </p:grpSp>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6092A84-31B7-E9A5-60E2-E5DB19EA186E}"/>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100">
                <a:blipFill dpi="0" rotWithShape="1">
                  <a:blip r:embed="rId4"/>
                  <a:srcRect/>
                  <a:tile tx="6350" ty="-127000" sx="65000" sy="64000" flip="none" algn="tl"/>
                </a:blipFill>
              </a:rPr>
              <a:t>Spatiotemporal analysis</a:t>
            </a:r>
          </a:p>
        </p:txBody>
      </p:sp>
      <p:sp>
        <p:nvSpPr>
          <p:cNvPr id="19" name="Rectangle 18">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21" name="Group 20">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2" name="Oval 21">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2420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EAB43-AC25-D8AA-48BF-BFD347A4A81D}"/>
              </a:ext>
            </a:extLst>
          </p:cNvPr>
          <p:cNvPicPr>
            <a:picLocks noChangeAspect="1"/>
          </p:cNvPicPr>
          <p:nvPr/>
        </p:nvPicPr>
        <p:blipFill>
          <a:blip r:embed="rId2"/>
          <a:stretch>
            <a:fillRect/>
          </a:stretch>
        </p:blipFill>
        <p:spPr>
          <a:xfrm>
            <a:off x="839354" y="820856"/>
            <a:ext cx="4854864" cy="2899159"/>
          </a:xfrm>
          <a:prstGeom prst="rect">
            <a:avLst/>
          </a:prstGeom>
        </p:spPr>
      </p:pic>
      <p:pic>
        <p:nvPicPr>
          <p:cNvPr id="5" name="Picture 4">
            <a:extLst>
              <a:ext uri="{FF2B5EF4-FFF2-40B4-BE49-F238E27FC236}">
                <a16:creationId xmlns:a16="http://schemas.microsoft.com/office/drawing/2014/main" id="{4CE68D6D-CEFE-8CDA-BFE9-8739FD8C4EE4}"/>
              </a:ext>
            </a:extLst>
          </p:cNvPr>
          <p:cNvPicPr>
            <a:picLocks noChangeAspect="1"/>
          </p:cNvPicPr>
          <p:nvPr/>
        </p:nvPicPr>
        <p:blipFill>
          <a:blip r:embed="rId3"/>
          <a:stretch>
            <a:fillRect/>
          </a:stretch>
        </p:blipFill>
        <p:spPr>
          <a:xfrm>
            <a:off x="6096000" y="820856"/>
            <a:ext cx="4854864" cy="2899160"/>
          </a:xfrm>
          <a:prstGeom prst="rect">
            <a:avLst/>
          </a:prstGeom>
        </p:spPr>
      </p:pic>
      <p:pic>
        <p:nvPicPr>
          <p:cNvPr id="6" name="Picture 5">
            <a:extLst>
              <a:ext uri="{FF2B5EF4-FFF2-40B4-BE49-F238E27FC236}">
                <a16:creationId xmlns:a16="http://schemas.microsoft.com/office/drawing/2014/main" id="{78FB65C0-A4AB-DD80-D467-F6A5627FD814}"/>
              </a:ext>
            </a:extLst>
          </p:cNvPr>
          <p:cNvPicPr>
            <a:picLocks noChangeAspect="1"/>
          </p:cNvPicPr>
          <p:nvPr/>
        </p:nvPicPr>
        <p:blipFill>
          <a:blip r:embed="rId4"/>
          <a:stretch>
            <a:fillRect/>
          </a:stretch>
        </p:blipFill>
        <p:spPr>
          <a:xfrm>
            <a:off x="839354" y="3964697"/>
            <a:ext cx="4854864" cy="2893303"/>
          </a:xfrm>
          <a:prstGeom prst="rect">
            <a:avLst/>
          </a:prstGeom>
        </p:spPr>
      </p:pic>
      <p:pic>
        <p:nvPicPr>
          <p:cNvPr id="7" name="Picture 6">
            <a:extLst>
              <a:ext uri="{FF2B5EF4-FFF2-40B4-BE49-F238E27FC236}">
                <a16:creationId xmlns:a16="http://schemas.microsoft.com/office/drawing/2014/main" id="{3F339B2A-A251-7A9D-1B57-E17403DF1176}"/>
              </a:ext>
            </a:extLst>
          </p:cNvPr>
          <p:cNvPicPr>
            <a:picLocks noChangeAspect="1"/>
          </p:cNvPicPr>
          <p:nvPr/>
        </p:nvPicPr>
        <p:blipFill>
          <a:blip r:embed="rId5"/>
          <a:stretch>
            <a:fillRect/>
          </a:stretch>
        </p:blipFill>
        <p:spPr>
          <a:xfrm>
            <a:off x="6096000" y="3964696"/>
            <a:ext cx="4854864" cy="2893303"/>
          </a:xfrm>
          <a:prstGeom prst="rect">
            <a:avLst/>
          </a:prstGeom>
        </p:spPr>
      </p:pic>
      <p:sp>
        <p:nvSpPr>
          <p:cNvPr id="10" name="Title 1">
            <a:extLst>
              <a:ext uri="{FF2B5EF4-FFF2-40B4-BE49-F238E27FC236}">
                <a16:creationId xmlns:a16="http://schemas.microsoft.com/office/drawing/2014/main" id="{76CFECFD-D820-7CE4-9062-F3CF55C3A996}"/>
              </a:ext>
            </a:extLst>
          </p:cNvPr>
          <p:cNvSpPr>
            <a:spLocks noGrp="1"/>
          </p:cNvSpPr>
          <p:nvPr>
            <p:ph type="title"/>
          </p:nvPr>
        </p:nvSpPr>
        <p:spPr>
          <a:xfrm>
            <a:off x="1067715" y="168194"/>
            <a:ext cx="8833030" cy="684949"/>
          </a:xfrm>
        </p:spPr>
        <p:txBody>
          <a:bodyPr>
            <a:noAutofit/>
          </a:bodyPr>
          <a:lstStyle/>
          <a:p>
            <a:r>
              <a:rPr lang="en-GB" sz="3600" dirty="0"/>
              <a:t>Temporal Trends of Psoriasis Burden (1990–2021)</a:t>
            </a:r>
            <a:endParaRPr lang="en-IT" sz="3600" dirty="0"/>
          </a:p>
        </p:txBody>
      </p:sp>
      <p:cxnSp>
        <p:nvCxnSpPr>
          <p:cNvPr id="12" name="Straight Connector 11">
            <a:extLst>
              <a:ext uri="{FF2B5EF4-FFF2-40B4-BE49-F238E27FC236}">
                <a16:creationId xmlns:a16="http://schemas.microsoft.com/office/drawing/2014/main" id="{5604441D-A4AC-8E16-C0E3-52E510B4A2D0}"/>
              </a:ext>
            </a:extLst>
          </p:cNvPr>
          <p:cNvCxnSpPr/>
          <p:nvPr/>
        </p:nvCxnSpPr>
        <p:spPr>
          <a:xfrm>
            <a:off x="5927834" y="897343"/>
            <a:ext cx="0" cy="5645347"/>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1B2C8E-34EE-B655-878C-D599A4FD49D3}"/>
              </a:ext>
            </a:extLst>
          </p:cNvPr>
          <p:cNvCxnSpPr>
            <a:cxnSpLocks/>
          </p:cNvCxnSpPr>
          <p:nvPr/>
        </p:nvCxnSpPr>
        <p:spPr>
          <a:xfrm>
            <a:off x="1067715" y="3854337"/>
            <a:ext cx="98831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45FB-B821-C1B5-A67D-182F4F557255}"/>
              </a:ext>
            </a:extLst>
          </p:cNvPr>
          <p:cNvSpPr>
            <a:spLocks noGrp="1"/>
          </p:cNvSpPr>
          <p:nvPr>
            <p:ph type="title"/>
          </p:nvPr>
        </p:nvSpPr>
        <p:spPr>
          <a:xfrm>
            <a:off x="1069848" y="484632"/>
            <a:ext cx="7806138" cy="792375"/>
          </a:xfrm>
        </p:spPr>
        <p:txBody>
          <a:bodyPr>
            <a:normAutofit fontScale="90000"/>
          </a:bodyPr>
          <a:lstStyle/>
          <a:p>
            <a:r>
              <a:rPr lang="en-GB" sz="3600" dirty="0"/>
              <a:t>Global % Change in Psoriasis Burden (1990–2021)</a:t>
            </a:r>
            <a:endParaRPr lang="en-IT" sz="3600" dirty="0"/>
          </a:p>
        </p:txBody>
      </p:sp>
      <p:pic>
        <p:nvPicPr>
          <p:cNvPr id="4" name="Picture 3">
            <a:extLst>
              <a:ext uri="{FF2B5EF4-FFF2-40B4-BE49-F238E27FC236}">
                <a16:creationId xmlns:a16="http://schemas.microsoft.com/office/drawing/2014/main" id="{70D7CA42-4FC2-71EE-F0D5-9399C549BF86}"/>
              </a:ext>
            </a:extLst>
          </p:cNvPr>
          <p:cNvPicPr>
            <a:picLocks noChangeAspect="1"/>
          </p:cNvPicPr>
          <p:nvPr/>
        </p:nvPicPr>
        <p:blipFill>
          <a:blip r:embed="rId2"/>
          <a:stretch>
            <a:fillRect/>
          </a:stretch>
        </p:blipFill>
        <p:spPr>
          <a:xfrm>
            <a:off x="631330" y="1390808"/>
            <a:ext cx="5201911" cy="2333734"/>
          </a:xfrm>
          <a:prstGeom prst="rect">
            <a:avLst/>
          </a:prstGeom>
        </p:spPr>
      </p:pic>
      <p:pic>
        <p:nvPicPr>
          <p:cNvPr id="5" name="Picture 4">
            <a:extLst>
              <a:ext uri="{FF2B5EF4-FFF2-40B4-BE49-F238E27FC236}">
                <a16:creationId xmlns:a16="http://schemas.microsoft.com/office/drawing/2014/main" id="{5C21FFA5-855A-DC77-26EF-4161CA48AB2B}"/>
              </a:ext>
            </a:extLst>
          </p:cNvPr>
          <p:cNvPicPr>
            <a:picLocks noChangeAspect="1"/>
          </p:cNvPicPr>
          <p:nvPr/>
        </p:nvPicPr>
        <p:blipFill>
          <a:blip r:embed="rId3"/>
          <a:stretch>
            <a:fillRect/>
          </a:stretch>
        </p:blipFill>
        <p:spPr>
          <a:xfrm>
            <a:off x="6358759" y="1390808"/>
            <a:ext cx="5201911" cy="2333734"/>
          </a:xfrm>
          <a:prstGeom prst="rect">
            <a:avLst/>
          </a:prstGeom>
        </p:spPr>
      </p:pic>
      <p:pic>
        <p:nvPicPr>
          <p:cNvPr id="6" name="Picture 5">
            <a:extLst>
              <a:ext uri="{FF2B5EF4-FFF2-40B4-BE49-F238E27FC236}">
                <a16:creationId xmlns:a16="http://schemas.microsoft.com/office/drawing/2014/main" id="{1C96454A-F9CD-E316-54D1-B1878DF74627}"/>
              </a:ext>
            </a:extLst>
          </p:cNvPr>
          <p:cNvPicPr>
            <a:picLocks noChangeAspect="1"/>
          </p:cNvPicPr>
          <p:nvPr/>
        </p:nvPicPr>
        <p:blipFill>
          <a:blip r:embed="rId4"/>
          <a:stretch>
            <a:fillRect/>
          </a:stretch>
        </p:blipFill>
        <p:spPr>
          <a:xfrm>
            <a:off x="631330" y="3838343"/>
            <a:ext cx="5201911" cy="2333734"/>
          </a:xfrm>
          <a:prstGeom prst="rect">
            <a:avLst/>
          </a:prstGeom>
        </p:spPr>
      </p:pic>
      <p:pic>
        <p:nvPicPr>
          <p:cNvPr id="7" name="Picture 6">
            <a:extLst>
              <a:ext uri="{FF2B5EF4-FFF2-40B4-BE49-F238E27FC236}">
                <a16:creationId xmlns:a16="http://schemas.microsoft.com/office/drawing/2014/main" id="{48321074-410C-D0C9-FF38-3C4FF391147F}"/>
              </a:ext>
            </a:extLst>
          </p:cNvPr>
          <p:cNvPicPr>
            <a:picLocks noChangeAspect="1"/>
          </p:cNvPicPr>
          <p:nvPr/>
        </p:nvPicPr>
        <p:blipFill>
          <a:blip r:embed="rId5"/>
          <a:stretch>
            <a:fillRect/>
          </a:stretch>
        </p:blipFill>
        <p:spPr>
          <a:xfrm>
            <a:off x="6358758" y="3838343"/>
            <a:ext cx="5201911" cy="2333734"/>
          </a:xfrm>
          <a:prstGeom prst="rect">
            <a:avLst/>
          </a:prstGeom>
        </p:spPr>
      </p:pic>
      <p:cxnSp>
        <p:nvCxnSpPr>
          <p:cNvPr id="8" name="Straight Connector 7">
            <a:extLst>
              <a:ext uri="{FF2B5EF4-FFF2-40B4-BE49-F238E27FC236}">
                <a16:creationId xmlns:a16="http://schemas.microsoft.com/office/drawing/2014/main" id="{77EECAEA-4720-EA79-446B-709F77AD0FC1}"/>
              </a:ext>
            </a:extLst>
          </p:cNvPr>
          <p:cNvCxnSpPr>
            <a:cxnSpLocks/>
          </p:cNvCxnSpPr>
          <p:nvPr/>
        </p:nvCxnSpPr>
        <p:spPr>
          <a:xfrm>
            <a:off x="6227379" y="1813035"/>
            <a:ext cx="0" cy="457199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28F1B2D-1AE7-704E-543F-C93FF8A5DDEA}"/>
              </a:ext>
            </a:extLst>
          </p:cNvPr>
          <p:cNvCxnSpPr>
            <a:cxnSpLocks/>
          </p:cNvCxnSpPr>
          <p:nvPr/>
        </p:nvCxnSpPr>
        <p:spPr>
          <a:xfrm>
            <a:off x="867103" y="3838343"/>
            <a:ext cx="106935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787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F44053-7A06-0712-4048-C571F2058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481" y="996523"/>
            <a:ext cx="6591300" cy="2476500"/>
          </a:xfrm>
          <a:prstGeom prst="rect">
            <a:avLst/>
          </a:prstGeom>
        </p:spPr>
      </p:pic>
      <p:sp>
        <p:nvSpPr>
          <p:cNvPr id="6" name="Title 1">
            <a:extLst>
              <a:ext uri="{FF2B5EF4-FFF2-40B4-BE49-F238E27FC236}">
                <a16:creationId xmlns:a16="http://schemas.microsoft.com/office/drawing/2014/main" id="{40B07AFA-6445-C170-F698-D40E3F639C06}"/>
              </a:ext>
            </a:extLst>
          </p:cNvPr>
          <p:cNvSpPr>
            <a:spLocks noGrp="1"/>
          </p:cNvSpPr>
          <p:nvPr>
            <p:ph type="title"/>
          </p:nvPr>
        </p:nvSpPr>
        <p:spPr>
          <a:xfrm>
            <a:off x="1069848" y="204148"/>
            <a:ext cx="9256566" cy="792375"/>
          </a:xfrm>
        </p:spPr>
        <p:txBody>
          <a:bodyPr>
            <a:normAutofit fontScale="90000"/>
          </a:bodyPr>
          <a:lstStyle/>
          <a:p>
            <a:r>
              <a:rPr lang="en-GB" sz="3600" dirty="0"/>
              <a:t>Top Countries by Increase in Psoriasis Burden (1990–2021)</a:t>
            </a:r>
            <a:endParaRPr lang="en-IT" sz="3600" dirty="0"/>
          </a:p>
        </p:txBody>
      </p:sp>
      <p:sp>
        <p:nvSpPr>
          <p:cNvPr id="7" name="TextBox 6">
            <a:extLst>
              <a:ext uri="{FF2B5EF4-FFF2-40B4-BE49-F238E27FC236}">
                <a16:creationId xmlns:a16="http://schemas.microsoft.com/office/drawing/2014/main" id="{EA86FFB8-D873-F449-05D1-6DCB1D96F9C9}"/>
              </a:ext>
            </a:extLst>
          </p:cNvPr>
          <p:cNvSpPr txBox="1"/>
          <p:nvPr/>
        </p:nvSpPr>
        <p:spPr>
          <a:xfrm>
            <a:off x="303809" y="3514531"/>
            <a:ext cx="11094659" cy="3139321"/>
          </a:xfrm>
          <a:prstGeom prst="rect">
            <a:avLst/>
          </a:prstGeom>
          <a:noFill/>
        </p:spPr>
        <p:txBody>
          <a:bodyPr wrap="square" rtlCol="0">
            <a:spAutoFit/>
          </a:bodyPr>
          <a:lstStyle/>
          <a:p>
            <a:r>
              <a:rPr lang="en-GB" dirty="0"/>
              <a:t>This table highlights the countries with the </a:t>
            </a:r>
            <a:r>
              <a:rPr lang="en-GB" b="1" dirty="0"/>
              <a:t>highest absolute and percentage increases</a:t>
            </a:r>
            <a:r>
              <a:rPr lang="en-GB" dirty="0"/>
              <a:t> in psoriasis burden over the 31-year period, based on </a:t>
            </a:r>
            <a:r>
              <a:rPr lang="el-GR" dirty="0"/>
              <a:t>Δ </a:t>
            </a:r>
            <a:r>
              <a:rPr lang="en-GB" dirty="0"/>
              <a:t>value and % change for each indicator:</a:t>
            </a:r>
          </a:p>
          <a:p>
            <a:r>
              <a:rPr lang="en-GB" b="1" dirty="0"/>
              <a:t>DALYs:</a:t>
            </a:r>
            <a:r>
              <a:rPr lang="en-GB" dirty="0"/>
              <a:t> The Maldives and Saudi Arabia show the sharpest rise in disease burden, with Maldives recording an </a:t>
            </a:r>
            <a:r>
              <a:rPr lang="en-GB" b="1" dirty="0"/>
              <a:t>86% increase</a:t>
            </a:r>
            <a:r>
              <a:rPr lang="en-GB" dirty="0"/>
              <a:t>, indicating worsening health outcomes or better detection.</a:t>
            </a:r>
          </a:p>
          <a:p>
            <a:r>
              <a:rPr lang="en-GB" b="1" dirty="0"/>
              <a:t>YLDs:</a:t>
            </a:r>
            <a:r>
              <a:rPr lang="en-GB" dirty="0"/>
              <a:t> The </a:t>
            </a:r>
            <a:r>
              <a:rPr lang="en-GB" b="1" dirty="0"/>
              <a:t>UAE, Oman, and Libya</a:t>
            </a:r>
            <a:r>
              <a:rPr lang="en-GB" dirty="0"/>
              <a:t> show notable increases in disability burden, reflecting the growing chronic impact of psoriasis in these regions.</a:t>
            </a:r>
          </a:p>
          <a:p>
            <a:r>
              <a:rPr lang="en-GB" b="1" dirty="0"/>
              <a:t>Prevalence:</a:t>
            </a:r>
            <a:r>
              <a:rPr lang="en-GB" dirty="0"/>
              <a:t> Countries like </a:t>
            </a:r>
            <a:r>
              <a:rPr lang="en-GB" b="1" dirty="0"/>
              <a:t>Mauritius, Viet Nam, and Iraq</a:t>
            </a:r>
            <a:r>
              <a:rPr lang="en-GB" dirty="0"/>
              <a:t> have seen large increases in the number of people living with psoriasis, with </a:t>
            </a:r>
            <a:r>
              <a:rPr lang="en-GB" b="1" dirty="0"/>
              <a:t>over 59% growth</a:t>
            </a:r>
            <a:r>
              <a:rPr lang="en-GB" dirty="0"/>
              <a:t>, suggesting rising awareness or true epidemiological expansion.</a:t>
            </a:r>
          </a:p>
          <a:p>
            <a:r>
              <a:rPr lang="en-GB" b="1" dirty="0"/>
              <a:t>Incidence:</a:t>
            </a:r>
            <a:r>
              <a:rPr lang="en-GB" dirty="0"/>
              <a:t> While the increases are more modest, </a:t>
            </a:r>
            <a:r>
              <a:rPr lang="en-GB" b="1" dirty="0"/>
              <a:t>Palau, South Korea, and Cambodia</a:t>
            </a:r>
            <a:r>
              <a:rPr lang="en-GB" dirty="0"/>
              <a:t> lead the rise in new psoriasis cases, potentially tied to improved diagnostics or lifestyle shifts.</a:t>
            </a:r>
          </a:p>
        </p:txBody>
      </p:sp>
    </p:spTree>
    <p:extLst>
      <p:ext uri="{BB962C8B-B14F-4D97-AF65-F5344CB8AC3E}">
        <p14:creationId xmlns:p14="http://schemas.microsoft.com/office/powerpoint/2010/main" val="947345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41B44-AD0F-9880-6740-00FD1BB21ACA}"/>
              </a:ext>
            </a:extLst>
          </p:cNvPr>
          <p:cNvSpPr>
            <a:spLocks noGrp="1"/>
          </p:cNvSpPr>
          <p:nvPr>
            <p:ph type="title"/>
          </p:nvPr>
        </p:nvSpPr>
        <p:spPr>
          <a:xfrm>
            <a:off x="675710" y="311211"/>
            <a:ext cx="8484055" cy="981561"/>
          </a:xfrm>
        </p:spPr>
        <p:txBody>
          <a:bodyPr>
            <a:normAutofit/>
          </a:bodyPr>
          <a:lstStyle/>
          <a:p>
            <a:r>
              <a:rPr lang="en-GB" sz="3600" dirty="0"/>
              <a:t>Baseline Burden by Development Cluster (1990)</a:t>
            </a:r>
            <a:endParaRPr lang="en-IT" sz="3600" dirty="0"/>
          </a:p>
        </p:txBody>
      </p:sp>
      <p:pic>
        <p:nvPicPr>
          <p:cNvPr id="4" name="Picture 3">
            <a:extLst>
              <a:ext uri="{FF2B5EF4-FFF2-40B4-BE49-F238E27FC236}">
                <a16:creationId xmlns:a16="http://schemas.microsoft.com/office/drawing/2014/main" id="{A3A5FEF8-02E0-3CD1-EB77-36A73E8CA583}"/>
              </a:ext>
            </a:extLst>
          </p:cNvPr>
          <p:cNvPicPr>
            <a:picLocks noChangeAspect="1"/>
          </p:cNvPicPr>
          <p:nvPr/>
        </p:nvPicPr>
        <p:blipFill>
          <a:blip r:embed="rId2"/>
          <a:stretch>
            <a:fillRect/>
          </a:stretch>
        </p:blipFill>
        <p:spPr>
          <a:xfrm>
            <a:off x="392826" y="1537101"/>
            <a:ext cx="5278821" cy="3783797"/>
          </a:xfrm>
          <a:prstGeom prst="rect">
            <a:avLst/>
          </a:prstGeom>
        </p:spPr>
      </p:pic>
      <p:pic>
        <p:nvPicPr>
          <p:cNvPr id="5" name="Picture 4">
            <a:extLst>
              <a:ext uri="{FF2B5EF4-FFF2-40B4-BE49-F238E27FC236}">
                <a16:creationId xmlns:a16="http://schemas.microsoft.com/office/drawing/2014/main" id="{D6DDA6F8-1A57-900F-F27A-FAD3477B0E3B}"/>
              </a:ext>
            </a:extLst>
          </p:cNvPr>
          <p:cNvPicPr>
            <a:picLocks noChangeAspect="1"/>
          </p:cNvPicPr>
          <p:nvPr/>
        </p:nvPicPr>
        <p:blipFill>
          <a:blip r:embed="rId3"/>
          <a:stretch>
            <a:fillRect/>
          </a:stretch>
        </p:blipFill>
        <p:spPr>
          <a:xfrm>
            <a:off x="6520354" y="1537101"/>
            <a:ext cx="5278821" cy="3783797"/>
          </a:xfrm>
          <a:prstGeom prst="rect">
            <a:avLst/>
          </a:prstGeom>
        </p:spPr>
      </p:pic>
      <p:cxnSp>
        <p:nvCxnSpPr>
          <p:cNvPr id="6" name="Straight Connector 5">
            <a:extLst>
              <a:ext uri="{FF2B5EF4-FFF2-40B4-BE49-F238E27FC236}">
                <a16:creationId xmlns:a16="http://schemas.microsoft.com/office/drawing/2014/main" id="{FEA5C698-ACE1-1054-C059-E9767CE7F53B}"/>
              </a:ext>
            </a:extLst>
          </p:cNvPr>
          <p:cNvCxnSpPr>
            <a:cxnSpLocks/>
          </p:cNvCxnSpPr>
          <p:nvPr/>
        </p:nvCxnSpPr>
        <p:spPr>
          <a:xfrm>
            <a:off x="6096000" y="1292772"/>
            <a:ext cx="0" cy="457199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73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2" name="Title 1">
            <a:extLst>
              <a:ext uri="{FF2B5EF4-FFF2-40B4-BE49-F238E27FC236}">
                <a16:creationId xmlns:a16="http://schemas.microsoft.com/office/drawing/2014/main" id="{0C326A5C-4343-9E4F-C744-F6D16291C203}"/>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t>Conclusion</a:t>
            </a:r>
          </a:p>
        </p:txBody>
      </p:sp>
      <p:sp>
        <p:nvSpPr>
          <p:cNvPr id="4" name="TextBox 3">
            <a:extLst>
              <a:ext uri="{FF2B5EF4-FFF2-40B4-BE49-F238E27FC236}">
                <a16:creationId xmlns:a16="http://schemas.microsoft.com/office/drawing/2014/main" id="{F9EB6471-D4CB-77F1-AD2F-23B30907C09E}"/>
              </a:ext>
            </a:extLst>
          </p:cNvPr>
          <p:cNvSpPr txBox="1"/>
          <p:nvPr/>
        </p:nvSpPr>
        <p:spPr>
          <a:xfrm>
            <a:off x="1069848" y="2320412"/>
            <a:ext cx="10058400" cy="3851787"/>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en-US" sz="1400" b="1"/>
              <a:t>Psoriasis burden is rising globally</a:t>
            </a:r>
            <a:r>
              <a:rPr lang="en-US" sz="1400"/>
              <a:t>, particularly in </a:t>
            </a:r>
            <a:r>
              <a:rPr lang="en-US" sz="1400" b="1"/>
              <a:t>high-development clusters</a:t>
            </a:r>
            <a:r>
              <a:rPr lang="en-US" sz="1400"/>
              <a:t>, with DALYs, YLDs, Prevalence, and Incidence showing an upward trend from 1990 to 2021.</a:t>
            </a:r>
          </a:p>
          <a:p>
            <a:pPr indent="-182880">
              <a:lnSpc>
                <a:spcPct val="90000"/>
              </a:lnSpc>
              <a:spcAft>
                <a:spcPts val="600"/>
              </a:spcAft>
              <a:buClr>
                <a:schemeClr val="accent1">
                  <a:lumMod val="75000"/>
                </a:schemeClr>
              </a:buClr>
              <a:buSzPct val="85000"/>
              <a:buFont typeface="Wingdings" pitchFamily="2" charset="2"/>
              <a:buChar char="§"/>
            </a:pPr>
            <a:r>
              <a:rPr lang="en-US" sz="1400" b="1"/>
              <a:t>PCA-based clustering</a:t>
            </a:r>
            <a:r>
              <a:rPr lang="en-US" sz="1400"/>
              <a:t> revealed distinct burden profiles:</a:t>
            </a:r>
          </a:p>
          <a:p>
            <a:pPr indent="-182880">
              <a:lnSpc>
                <a:spcPct val="90000"/>
              </a:lnSpc>
              <a:spcAft>
                <a:spcPts val="600"/>
              </a:spcAft>
              <a:buClr>
                <a:schemeClr val="accent1">
                  <a:lumMod val="75000"/>
                </a:schemeClr>
              </a:buClr>
              <a:buSzPct val="85000"/>
              <a:buFont typeface="Wingdings" pitchFamily="2" charset="2"/>
              <a:buChar char="§"/>
            </a:pPr>
            <a:endParaRPr lang="en-US" sz="1400"/>
          </a:p>
          <a:p>
            <a:pPr indent="-182880">
              <a:lnSpc>
                <a:spcPct val="90000"/>
              </a:lnSpc>
              <a:spcAft>
                <a:spcPts val="600"/>
              </a:spcAft>
              <a:buClr>
                <a:schemeClr val="accent1">
                  <a:lumMod val="75000"/>
                </a:schemeClr>
              </a:buClr>
              <a:buSzPct val="85000"/>
              <a:buFont typeface="Wingdings" pitchFamily="2" charset="2"/>
              <a:buChar char="§"/>
            </a:pPr>
            <a:r>
              <a:rPr lang="en-US" sz="1400" b="1"/>
              <a:t>Cluster 0 (High Development):</a:t>
            </a:r>
            <a:r>
              <a:rPr lang="en-US" sz="1400"/>
              <a:t> Highest and rising burden, likely due to better diagnosis and aging populations.</a:t>
            </a:r>
          </a:p>
          <a:p>
            <a:pPr indent="-182880">
              <a:lnSpc>
                <a:spcPct val="90000"/>
              </a:lnSpc>
              <a:spcAft>
                <a:spcPts val="600"/>
              </a:spcAft>
              <a:buClr>
                <a:schemeClr val="accent1">
                  <a:lumMod val="75000"/>
                </a:schemeClr>
              </a:buClr>
              <a:buSzPct val="85000"/>
              <a:buFont typeface="Wingdings" pitchFamily="2" charset="2"/>
              <a:buChar char="§"/>
            </a:pPr>
            <a:r>
              <a:rPr lang="en-US" sz="1400" b="1"/>
              <a:t>Cluster 1 (Low Development):</a:t>
            </a:r>
            <a:r>
              <a:rPr lang="en-US" sz="1400"/>
              <a:t> Consistently lower values, possibly due to </a:t>
            </a:r>
            <a:r>
              <a:rPr lang="en-US" sz="1400" b="1"/>
              <a:t>underdiagnosis and poor reporting</a:t>
            </a:r>
            <a:r>
              <a:rPr lang="en-US" sz="1400"/>
              <a:t>.</a:t>
            </a:r>
          </a:p>
          <a:p>
            <a:pPr indent="-182880">
              <a:lnSpc>
                <a:spcPct val="90000"/>
              </a:lnSpc>
              <a:spcAft>
                <a:spcPts val="600"/>
              </a:spcAft>
              <a:buClr>
                <a:schemeClr val="accent1">
                  <a:lumMod val="75000"/>
                </a:schemeClr>
              </a:buClr>
              <a:buSzPct val="85000"/>
              <a:buFont typeface="Wingdings" pitchFamily="2" charset="2"/>
              <a:buChar char="§"/>
            </a:pPr>
            <a:r>
              <a:rPr lang="en-US" sz="1400" b="1"/>
              <a:t>Cluster 2 (Medium Development):</a:t>
            </a:r>
            <a:r>
              <a:rPr lang="en-US" sz="1400"/>
              <a:t> Moderate levels with mixed trends.</a:t>
            </a:r>
          </a:p>
          <a:p>
            <a:pPr indent="-182880">
              <a:lnSpc>
                <a:spcPct val="90000"/>
              </a:lnSpc>
              <a:spcAft>
                <a:spcPts val="600"/>
              </a:spcAft>
              <a:buClr>
                <a:schemeClr val="accent1">
                  <a:lumMod val="75000"/>
                </a:schemeClr>
              </a:buClr>
              <a:buSzPct val="85000"/>
              <a:buFont typeface="Wingdings" pitchFamily="2" charset="2"/>
              <a:buChar char="§"/>
            </a:pPr>
            <a:endParaRPr lang="en-US" sz="1400"/>
          </a:p>
          <a:p>
            <a:pPr indent="-182880">
              <a:lnSpc>
                <a:spcPct val="90000"/>
              </a:lnSpc>
              <a:spcAft>
                <a:spcPts val="600"/>
              </a:spcAft>
              <a:buClr>
                <a:schemeClr val="accent1">
                  <a:lumMod val="75000"/>
                </a:schemeClr>
              </a:buClr>
              <a:buSzPct val="85000"/>
              <a:buFont typeface="Wingdings" pitchFamily="2" charset="2"/>
              <a:buChar char="§"/>
            </a:pPr>
            <a:r>
              <a:rPr lang="en-US" sz="1400" b="1"/>
              <a:t>Regression models (OLS, Ridge, Random Forest):</a:t>
            </a:r>
            <a:endParaRPr lang="en-US" sz="1400"/>
          </a:p>
          <a:p>
            <a:pPr indent="-182880">
              <a:lnSpc>
                <a:spcPct val="90000"/>
              </a:lnSpc>
              <a:spcAft>
                <a:spcPts val="600"/>
              </a:spcAft>
              <a:buClr>
                <a:schemeClr val="accent1">
                  <a:lumMod val="75000"/>
                </a:schemeClr>
              </a:buClr>
              <a:buSzPct val="85000"/>
              <a:buFont typeface="Wingdings" pitchFamily="2" charset="2"/>
              <a:buChar char="§"/>
            </a:pPr>
            <a:r>
              <a:rPr lang="en-US" sz="1400"/>
              <a:t>Consistently identified </a:t>
            </a:r>
            <a:r>
              <a:rPr lang="en-US" sz="1400" b="1"/>
              <a:t>age structure (especially elderly population)</a:t>
            </a:r>
            <a:r>
              <a:rPr lang="en-US" sz="1400"/>
              <a:t>, fertility, and </a:t>
            </a:r>
            <a:r>
              <a:rPr lang="en-US" sz="1400" b="1"/>
              <a:t>urbanization</a:t>
            </a:r>
            <a:r>
              <a:rPr lang="en-US" sz="1400"/>
              <a:t> as key predictors.</a:t>
            </a:r>
          </a:p>
          <a:p>
            <a:pPr indent="-182880">
              <a:lnSpc>
                <a:spcPct val="90000"/>
              </a:lnSpc>
              <a:spcAft>
                <a:spcPts val="600"/>
              </a:spcAft>
              <a:buClr>
                <a:schemeClr val="accent1">
                  <a:lumMod val="75000"/>
                </a:schemeClr>
              </a:buClr>
              <a:buSzPct val="85000"/>
              <a:buFont typeface="Wingdings" pitchFamily="2" charset="2"/>
              <a:buChar char="§"/>
            </a:pPr>
            <a:r>
              <a:rPr lang="en-US" sz="1400"/>
              <a:t>Random Forest highlighted </a:t>
            </a:r>
            <a:r>
              <a:rPr lang="en-US" sz="1400" b="1"/>
              <a:t>non-linear relationships and interactions</a:t>
            </a:r>
            <a:r>
              <a:rPr lang="en-US" sz="1400"/>
              <a:t> often missed in linear models.</a:t>
            </a:r>
          </a:p>
          <a:p>
            <a:pPr indent="-182880">
              <a:lnSpc>
                <a:spcPct val="90000"/>
              </a:lnSpc>
              <a:spcAft>
                <a:spcPts val="600"/>
              </a:spcAft>
              <a:buClr>
                <a:schemeClr val="accent1">
                  <a:lumMod val="75000"/>
                </a:schemeClr>
              </a:buClr>
              <a:buSzPct val="85000"/>
              <a:buFont typeface="Wingdings" pitchFamily="2" charset="2"/>
              <a:buChar char="§"/>
            </a:pPr>
            <a:endParaRPr lang="en-US" sz="1400"/>
          </a:p>
          <a:p>
            <a:pPr indent="-182880">
              <a:lnSpc>
                <a:spcPct val="90000"/>
              </a:lnSpc>
              <a:spcAft>
                <a:spcPts val="600"/>
              </a:spcAft>
              <a:buClr>
                <a:schemeClr val="accent1">
                  <a:lumMod val="75000"/>
                </a:schemeClr>
              </a:buClr>
              <a:buSzPct val="85000"/>
              <a:buFont typeface="Wingdings" pitchFamily="2" charset="2"/>
              <a:buChar char="§"/>
            </a:pPr>
            <a:r>
              <a:rPr lang="en-US" sz="1400" b="1"/>
              <a:t>Spatial maps and country-level changes</a:t>
            </a:r>
            <a:r>
              <a:rPr lang="en-US" sz="1400"/>
              <a:t> indicate regions with </a:t>
            </a:r>
            <a:r>
              <a:rPr lang="en-US" sz="1400" b="1"/>
              <a:t>rapid increase</a:t>
            </a:r>
            <a:r>
              <a:rPr lang="en-US" sz="1400"/>
              <a:t>, particularly in the Middle East, South Asia, and parts of Africa.</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1936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4F278-42F6-A4AB-7E33-E54208F64097}"/>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dirty="0">
                <a:solidFill>
                  <a:schemeClr val="tx1"/>
                </a:solidFill>
              </a:rPr>
              <a:t>Thank you for </a:t>
            </a:r>
            <a:r>
              <a:rPr lang="en-US" sz="7200" dirty="0" err="1">
                <a:solidFill>
                  <a:schemeClr val="tx1"/>
                </a:solidFill>
              </a:rPr>
              <a:t>yur</a:t>
            </a:r>
            <a:r>
              <a:rPr lang="en-US" sz="7200" dirty="0">
                <a:solidFill>
                  <a:schemeClr val="tx1"/>
                </a:solidFill>
              </a:rPr>
              <a:t> attention</a:t>
            </a:r>
          </a:p>
        </p:txBody>
      </p:sp>
      <p:sp>
        <p:nvSpPr>
          <p:cNvPr id="21" name="Freeform: Shape 20">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Smiling Face with No Fill">
            <a:extLst>
              <a:ext uri="{FF2B5EF4-FFF2-40B4-BE49-F238E27FC236}">
                <a16:creationId xmlns:a16="http://schemas.microsoft.com/office/drawing/2014/main" id="{FF34C7AD-BE15-B031-4D19-DD79B648CC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7150" y="1526651"/>
            <a:ext cx="3804698" cy="3804698"/>
          </a:xfrm>
          <a:prstGeom prst="rect">
            <a:avLst/>
          </a:prstGeom>
        </p:spPr>
      </p:pic>
    </p:spTree>
    <p:extLst>
      <p:ext uri="{BB962C8B-B14F-4D97-AF65-F5344CB8AC3E}">
        <p14:creationId xmlns:p14="http://schemas.microsoft.com/office/powerpoint/2010/main" val="21919752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7" name="Rectangle 2066">
            <a:extLst>
              <a:ext uri="{FF2B5EF4-FFF2-40B4-BE49-F238E27FC236}">
                <a16:creationId xmlns:a16="http://schemas.microsoft.com/office/drawing/2014/main" id="{362E11DD-B54B-4751-9C17-39DAF9EF4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79E27-444F-7B9A-985E-423855016ECE}"/>
              </a:ext>
            </a:extLst>
          </p:cNvPr>
          <p:cNvSpPr>
            <a:spLocks noGrp="1"/>
          </p:cNvSpPr>
          <p:nvPr>
            <p:ph type="title"/>
          </p:nvPr>
        </p:nvSpPr>
        <p:spPr>
          <a:xfrm>
            <a:off x="382280" y="484632"/>
            <a:ext cx="6743844" cy="1609344"/>
          </a:xfrm>
        </p:spPr>
        <p:txBody>
          <a:bodyPr>
            <a:normAutofit/>
          </a:bodyPr>
          <a:lstStyle/>
          <a:p>
            <a:r>
              <a:rPr lang="en-GB" sz="4800"/>
              <a:t>What is PSoriasis ?</a:t>
            </a:r>
            <a:endParaRPr lang="en-IT" sz="4800"/>
          </a:p>
        </p:txBody>
      </p:sp>
      <p:sp>
        <p:nvSpPr>
          <p:cNvPr id="3" name="Content Placeholder 2">
            <a:extLst>
              <a:ext uri="{FF2B5EF4-FFF2-40B4-BE49-F238E27FC236}">
                <a16:creationId xmlns:a16="http://schemas.microsoft.com/office/drawing/2014/main" id="{7F2EEF09-9AD3-D1B2-EEE2-678D8C2EBEAB}"/>
              </a:ext>
            </a:extLst>
          </p:cNvPr>
          <p:cNvSpPr>
            <a:spLocks noGrp="1"/>
          </p:cNvSpPr>
          <p:nvPr>
            <p:ph idx="1"/>
          </p:nvPr>
        </p:nvSpPr>
        <p:spPr>
          <a:xfrm>
            <a:off x="382279" y="2121408"/>
            <a:ext cx="6743845" cy="4050792"/>
          </a:xfrm>
        </p:spPr>
        <p:txBody>
          <a:bodyPr>
            <a:normAutofit/>
          </a:bodyPr>
          <a:lstStyle/>
          <a:p>
            <a:r>
              <a:rPr lang="en-GB" sz="1800"/>
              <a:t>Psoriasis is a chronic inflammatory skin condition that significantly affects the quality of life of people and poses substantial challenges to healthcare systems around the world.</a:t>
            </a:r>
          </a:p>
          <a:p>
            <a:r>
              <a:rPr lang="en-GB" sz="1800"/>
              <a:t>According to WHO (World Health Organization), 2-3 percent of the global population is affected by this skin condition, which is approximately 125 million people worldwide and adds significantly to global DALYs and YLDs, yet remains underdiagnosed and underprioritized in many countries.</a:t>
            </a:r>
          </a:p>
          <a:p>
            <a:r>
              <a:rPr lang="en-GB" sz="1800"/>
              <a:t>Psoriasis causes long term physical and psychological burden, contributing to disability, depression, and reduced quality of life.</a:t>
            </a:r>
            <a:endParaRPr lang="en-IT" sz="1800"/>
          </a:p>
        </p:txBody>
      </p:sp>
      <p:pic>
        <p:nvPicPr>
          <p:cNvPr id="2050" name="Picture 2" descr="Psoriasis Elbows: Effective Treatment Options for Clear Skin">
            <a:extLst>
              <a:ext uri="{FF2B5EF4-FFF2-40B4-BE49-F238E27FC236}">
                <a16:creationId xmlns:a16="http://schemas.microsoft.com/office/drawing/2014/main" id="{15C4EB91-A10E-EAEF-7179-F89963150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097" r="34556"/>
          <a:stretch>
            <a:fillRect/>
          </a:stretch>
        </p:blipFill>
        <p:spPr bwMode="auto">
          <a:xfrm>
            <a:off x="7545274" y="10"/>
            <a:ext cx="464672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2068" name="Group 2067">
            <a:extLst>
              <a:ext uri="{FF2B5EF4-FFF2-40B4-BE49-F238E27FC236}">
                <a16:creationId xmlns:a16="http://schemas.microsoft.com/office/drawing/2014/main" id="{B55DE4E1-F219-45A4-96D9-9A86D0E4DB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58" name="Oval 2057">
              <a:extLst>
                <a:ext uri="{FF2B5EF4-FFF2-40B4-BE49-F238E27FC236}">
                  <a16:creationId xmlns:a16="http://schemas.microsoft.com/office/drawing/2014/main" id="{3601C3FF-4A5D-437C-B3DB-A53B99D30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69" name="Oval 2068">
              <a:extLst>
                <a:ext uri="{FF2B5EF4-FFF2-40B4-BE49-F238E27FC236}">
                  <a16:creationId xmlns:a16="http://schemas.microsoft.com/office/drawing/2014/main" id="{61B1BDC9-B583-4F65-8FE9-E2CBE71D9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5488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6068-194E-6AAF-CFC6-8718C174629F}"/>
              </a:ext>
            </a:extLst>
          </p:cNvPr>
          <p:cNvSpPr>
            <a:spLocks noGrp="1"/>
          </p:cNvSpPr>
          <p:nvPr>
            <p:ph type="title"/>
          </p:nvPr>
        </p:nvSpPr>
        <p:spPr>
          <a:xfrm>
            <a:off x="1069848" y="484632"/>
            <a:ext cx="10058400" cy="940131"/>
          </a:xfrm>
        </p:spPr>
        <p:txBody>
          <a:bodyPr/>
          <a:lstStyle/>
          <a:p>
            <a:r>
              <a:rPr lang="en-GB" b="1" dirty="0"/>
              <a:t>Dataset Preparation</a:t>
            </a:r>
            <a:endParaRPr lang="en-IT" dirty="0"/>
          </a:p>
        </p:txBody>
      </p:sp>
      <p:sp>
        <p:nvSpPr>
          <p:cNvPr id="3" name="Content Placeholder 2">
            <a:extLst>
              <a:ext uri="{FF2B5EF4-FFF2-40B4-BE49-F238E27FC236}">
                <a16:creationId xmlns:a16="http://schemas.microsoft.com/office/drawing/2014/main" id="{040D4DDD-F3AA-C3AF-404E-22C28263618A}"/>
              </a:ext>
            </a:extLst>
          </p:cNvPr>
          <p:cNvSpPr>
            <a:spLocks noGrp="1"/>
          </p:cNvSpPr>
          <p:nvPr>
            <p:ph idx="1"/>
          </p:nvPr>
        </p:nvSpPr>
        <p:spPr>
          <a:xfrm>
            <a:off x="1069849" y="1424763"/>
            <a:ext cx="10052304" cy="2110350"/>
          </a:xfrm>
        </p:spPr>
        <p:txBody>
          <a:bodyPr>
            <a:normAutofit fontScale="85000" lnSpcReduction="10000"/>
          </a:bodyPr>
          <a:lstStyle/>
          <a:p>
            <a:pPr algn="just"/>
            <a:r>
              <a:rPr lang="en-GB" dirty="0"/>
              <a:t>Integrated two datasets (1990–2021):</a:t>
            </a:r>
          </a:p>
          <a:p>
            <a:pPr marL="0" indent="0" algn="just">
              <a:buNone/>
            </a:pPr>
            <a:r>
              <a:rPr lang="en-GB" dirty="0"/>
              <a:t>  • Psoriasis burden data from </a:t>
            </a:r>
            <a:r>
              <a:rPr lang="en-GB" b="1" dirty="0"/>
              <a:t>IHME-GBD</a:t>
            </a:r>
            <a:endParaRPr lang="en-GB" dirty="0"/>
          </a:p>
          <a:p>
            <a:pPr marL="0" indent="0" algn="just">
              <a:buNone/>
            </a:pPr>
            <a:r>
              <a:rPr lang="en-GB" dirty="0"/>
              <a:t>  • Development indicators from the World Bank</a:t>
            </a:r>
          </a:p>
          <a:p>
            <a:pPr algn="just"/>
            <a:r>
              <a:rPr lang="en-GB" dirty="0"/>
              <a:t>GBD data included 4 metrics:</a:t>
            </a:r>
          </a:p>
          <a:p>
            <a:pPr marL="0" indent="0" algn="just">
              <a:buNone/>
            </a:pPr>
            <a:r>
              <a:rPr lang="en-GB" dirty="0"/>
              <a:t>  • DALYs, YLDs, Prevalence, Incidence for 200 countries</a:t>
            </a:r>
          </a:p>
          <a:p>
            <a:pPr algn="just"/>
            <a:r>
              <a:rPr lang="en-GB" dirty="0"/>
              <a:t>World Bank data initially had </a:t>
            </a:r>
            <a:r>
              <a:rPr lang="en-GB" b="1" dirty="0"/>
              <a:t>389 indicators </a:t>
            </a:r>
            <a:r>
              <a:rPr lang="en-GB" dirty="0"/>
              <a:t>(socioeconomic, environmental, demographic)</a:t>
            </a:r>
          </a:p>
          <a:p>
            <a:pPr algn="just"/>
            <a:endParaRPr lang="en-IT" dirty="0"/>
          </a:p>
        </p:txBody>
      </p:sp>
      <p:sp>
        <p:nvSpPr>
          <p:cNvPr id="4" name="Content Placeholder 2">
            <a:extLst>
              <a:ext uri="{FF2B5EF4-FFF2-40B4-BE49-F238E27FC236}">
                <a16:creationId xmlns:a16="http://schemas.microsoft.com/office/drawing/2014/main" id="{A453533B-2865-F5EB-60CB-E54727B02C8C}"/>
              </a:ext>
            </a:extLst>
          </p:cNvPr>
          <p:cNvSpPr txBox="1">
            <a:spLocks/>
          </p:cNvSpPr>
          <p:nvPr/>
        </p:nvSpPr>
        <p:spPr>
          <a:xfrm>
            <a:off x="1069849" y="3767469"/>
            <a:ext cx="10052304" cy="2420679"/>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r>
              <a:rPr lang="en-GB" b="1" dirty="0"/>
              <a:t>Preprocessing steps:</a:t>
            </a:r>
            <a:endParaRPr lang="en-GB" dirty="0"/>
          </a:p>
          <a:p>
            <a:pPr marL="0" indent="0" algn="just">
              <a:buNone/>
            </a:pPr>
            <a:r>
              <a:rPr lang="en-GB" dirty="0"/>
              <a:t> • Temporal alignment (1990–2021)</a:t>
            </a:r>
          </a:p>
          <a:p>
            <a:pPr marL="0" indent="0" algn="just">
              <a:buNone/>
            </a:pPr>
            <a:r>
              <a:rPr lang="en-GB" dirty="0"/>
              <a:t> • Zero-value handling (placeholder correction)</a:t>
            </a:r>
          </a:p>
          <a:p>
            <a:pPr marL="0" indent="0" algn="just">
              <a:buNone/>
            </a:pPr>
            <a:r>
              <a:rPr lang="en-GB" dirty="0"/>
              <a:t> • Column renaming &amp; country name harmonization</a:t>
            </a:r>
          </a:p>
          <a:p>
            <a:pPr marL="0" indent="0" algn="just">
              <a:buNone/>
            </a:pPr>
            <a:r>
              <a:rPr lang="en-GB" dirty="0"/>
              <a:t> • Merged by country and year (inner join)</a:t>
            </a:r>
          </a:p>
          <a:p>
            <a:pPr marL="0" indent="0" algn="just">
              <a:buNone/>
            </a:pPr>
            <a:r>
              <a:rPr lang="en-GB" dirty="0"/>
              <a:t> • Removed indicators with </a:t>
            </a:r>
            <a:r>
              <a:rPr lang="en-GB" b="1" dirty="0"/>
              <a:t>&gt;25% missing values</a:t>
            </a:r>
            <a:endParaRPr lang="en-GB" dirty="0"/>
          </a:p>
          <a:p>
            <a:pPr marL="0" indent="0" algn="just">
              <a:buNone/>
            </a:pPr>
            <a:r>
              <a:rPr lang="en-GB" dirty="0"/>
              <a:t> • Selected </a:t>
            </a:r>
            <a:r>
              <a:rPr lang="en-GB" b="1" dirty="0"/>
              <a:t>74 indicators</a:t>
            </a:r>
            <a:r>
              <a:rPr lang="en-GB" dirty="0"/>
              <a:t> via correlation; retained </a:t>
            </a:r>
            <a:r>
              <a:rPr lang="en-GB" b="1" dirty="0"/>
              <a:t>67 </a:t>
            </a:r>
            <a:r>
              <a:rPr lang="en-GB" dirty="0"/>
              <a:t>for analysis</a:t>
            </a:r>
          </a:p>
          <a:p>
            <a:pPr algn="just"/>
            <a:endParaRPr lang="en-IT" dirty="0"/>
          </a:p>
        </p:txBody>
      </p:sp>
    </p:spTree>
    <p:extLst>
      <p:ext uri="{BB962C8B-B14F-4D97-AF65-F5344CB8AC3E}">
        <p14:creationId xmlns:p14="http://schemas.microsoft.com/office/powerpoint/2010/main" val="225223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6" name="Rectangle 1055">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058" name="Rectangle 1057">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sp>
        <p:nvSpPr>
          <p:cNvPr id="1060" name="Rectangle 1059">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062" name="Group 1061">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063" name="Oval 1062">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IT"/>
            </a:p>
          </p:txBody>
        </p:sp>
        <p:sp>
          <p:nvSpPr>
            <p:cNvPr id="1064" name="Oval 1063">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IT"/>
            </a:p>
          </p:txBody>
        </p:sp>
      </p:grpSp>
      <p:sp useBgFill="1">
        <p:nvSpPr>
          <p:cNvPr id="1066" name="Rectangle 1065">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B98F12F-8699-1BD8-7BC0-2FBD142CE62F}"/>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lnSpc>
                <a:spcPct val="80000"/>
              </a:lnSpc>
            </a:pPr>
            <a:r>
              <a:rPr lang="en-US" sz="8800">
                <a:blipFill dpi="0" rotWithShape="1">
                  <a:blip r:embed="rId4"/>
                  <a:srcRect/>
                  <a:tile tx="6350" ty="-127000" sx="65000" sy="64000" flip="none" algn="tl"/>
                </a:blipFill>
              </a:rPr>
              <a:t>Exploratory Data analysis</a:t>
            </a:r>
          </a:p>
        </p:txBody>
      </p:sp>
      <p:sp>
        <p:nvSpPr>
          <p:cNvPr id="1068" name="Rectangle 1067">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T"/>
          </a:p>
        </p:txBody>
      </p:sp>
      <p:grpSp>
        <p:nvGrpSpPr>
          <p:cNvPr id="1070" name="Group 1069">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1071" name="Oval 1070">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72" name="Oval 1071">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3331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BB54-D103-D730-F845-560616732E25}"/>
              </a:ext>
            </a:extLst>
          </p:cNvPr>
          <p:cNvSpPr>
            <a:spLocks noGrp="1"/>
          </p:cNvSpPr>
          <p:nvPr>
            <p:ph type="title"/>
          </p:nvPr>
        </p:nvSpPr>
        <p:spPr>
          <a:xfrm>
            <a:off x="602015" y="468045"/>
            <a:ext cx="5026152" cy="982661"/>
          </a:xfrm>
        </p:spPr>
        <p:txBody>
          <a:bodyPr>
            <a:normAutofit fontScale="90000"/>
          </a:bodyPr>
          <a:lstStyle/>
          <a:p>
            <a:r>
              <a:rPr lang="en-GB" b="1" dirty="0"/>
              <a:t>Distribution of </a:t>
            </a:r>
            <a:r>
              <a:rPr lang="en-GB" b="1" dirty="0" err="1"/>
              <a:t>val</a:t>
            </a:r>
            <a:endParaRPr lang="en-IT" dirty="0"/>
          </a:p>
        </p:txBody>
      </p:sp>
      <p:sp>
        <p:nvSpPr>
          <p:cNvPr id="3" name="Content Placeholder 2">
            <a:extLst>
              <a:ext uri="{FF2B5EF4-FFF2-40B4-BE49-F238E27FC236}">
                <a16:creationId xmlns:a16="http://schemas.microsoft.com/office/drawing/2014/main" id="{8FAD19E1-6DC6-78FE-C81C-5D2CC05E1EDE}"/>
              </a:ext>
            </a:extLst>
          </p:cNvPr>
          <p:cNvSpPr>
            <a:spLocks noGrp="1"/>
          </p:cNvSpPr>
          <p:nvPr>
            <p:ph idx="1"/>
          </p:nvPr>
        </p:nvSpPr>
        <p:spPr>
          <a:xfrm>
            <a:off x="602015" y="2166490"/>
            <a:ext cx="4863120" cy="3553825"/>
          </a:xfrm>
        </p:spPr>
        <p:txBody>
          <a:bodyPr>
            <a:normAutofit lnSpcReduction="10000"/>
          </a:bodyPr>
          <a:lstStyle/>
          <a:p>
            <a:r>
              <a:rPr lang="en-GB" dirty="0"/>
              <a:t>“</a:t>
            </a:r>
            <a:r>
              <a:rPr lang="en-GB" dirty="0" err="1"/>
              <a:t>val</a:t>
            </a:r>
            <a:r>
              <a:rPr lang="en-GB" dirty="0"/>
              <a:t>” represents psoriasis burden metrics across all countries and years</a:t>
            </a:r>
          </a:p>
          <a:p>
            <a:r>
              <a:rPr lang="en-GB" dirty="0"/>
              <a:t>Wide variation across countries, some report very high values (&gt;2000), others much lower</a:t>
            </a:r>
          </a:p>
          <a:p>
            <a:r>
              <a:rPr lang="en-GB" dirty="0"/>
              <a:t>Highly right-skewed distribution with most values clustered near the lower end</a:t>
            </a:r>
          </a:p>
          <a:p>
            <a:r>
              <a:rPr lang="en-GB" dirty="0"/>
              <a:t>Boxplot shows significant outliers, suggesting regional or reporting differences</a:t>
            </a:r>
          </a:p>
          <a:p>
            <a:endParaRPr lang="en-IT" dirty="0"/>
          </a:p>
        </p:txBody>
      </p:sp>
      <p:pic>
        <p:nvPicPr>
          <p:cNvPr id="7" name="Picture 6">
            <a:extLst>
              <a:ext uri="{FF2B5EF4-FFF2-40B4-BE49-F238E27FC236}">
                <a16:creationId xmlns:a16="http://schemas.microsoft.com/office/drawing/2014/main" id="{0C4D67C1-3FE5-5968-F343-6E371C3AC1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167" y="959375"/>
            <a:ext cx="6297236" cy="2544053"/>
          </a:xfrm>
          <a:prstGeom prst="rect">
            <a:avLst/>
          </a:prstGeom>
        </p:spPr>
      </p:pic>
      <p:pic>
        <p:nvPicPr>
          <p:cNvPr id="9" name="Picture 8">
            <a:extLst>
              <a:ext uri="{FF2B5EF4-FFF2-40B4-BE49-F238E27FC236}">
                <a16:creationId xmlns:a16="http://schemas.microsoft.com/office/drawing/2014/main" id="{A9207CC7-C2B3-74BC-D27B-9BA732E93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167" y="3646966"/>
            <a:ext cx="3276209" cy="2073349"/>
          </a:xfrm>
          <a:prstGeom prst="rect">
            <a:avLst/>
          </a:prstGeom>
        </p:spPr>
      </p:pic>
      <p:pic>
        <p:nvPicPr>
          <p:cNvPr id="11" name="Picture 10">
            <a:extLst>
              <a:ext uri="{FF2B5EF4-FFF2-40B4-BE49-F238E27FC236}">
                <a16:creationId xmlns:a16="http://schemas.microsoft.com/office/drawing/2014/main" id="{B8AA3390-3755-2F07-21EF-A85C0727E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376" y="3646966"/>
            <a:ext cx="3021027" cy="2073349"/>
          </a:xfrm>
          <a:prstGeom prst="rect">
            <a:avLst/>
          </a:prstGeom>
        </p:spPr>
      </p:pic>
    </p:spTree>
    <p:extLst>
      <p:ext uri="{BB962C8B-B14F-4D97-AF65-F5344CB8AC3E}">
        <p14:creationId xmlns:p14="http://schemas.microsoft.com/office/powerpoint/2010/main" val="60602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8FA8-F189-4BAA-5DD8-1BEC293DA1E2}"/>
              </a:ext>
            </a:extLst>
          </p:cNvPr>
          <p:cNvSpPr>
            <a:spLocks noGrp="1"/>
          </p:cNvSpPr>
          <p:nvPr>
            <p:ph type="title"/>
          </p:nvPr>
        </p:nvSpPr>
        <p:spPr>
          <a:xfrm>
            <a:off x="1069848" y="484632"/>
            <a:ext cx="6840775" cy="642419"/>
          </a:xfrm>
        </p:spPr>
        <p:txBody>
          <a:bodyPr>
            <a:normAutofit fontScale="90000"/>
          </a:bodyPr>
          <a:lstStyle/>
          <a:p>
            <a:r>
              <a:rPr lang="en-GB" b="1" dirty="0"/>
              <a:t>UNIVARIATE ANALYSIS</a:t>
            </a:r>
            <a:endParaRPr lang="en-IT" dirty="0"/>
          </a:p>
        </p:txBody>
      </p:sp>
      <p:sp>
        <p:nvSpPr>
          <p:cNvPr id="4" name="TextBox 3">
            <a:extLst>
              <a:ext uri="{FF2B5EF4-FFF2-40B4-BE49-F238E27FC236}">
                <a16:creationId xmlns:a16="http://schemas.microsoft.com/office/drawing/2014/main" id="{0EA7F529-C1BD-B65F-1A9D-6B50D2EA58A3}"/>
              </a:ext>
            </a:extLst>
          </p:cNvPr>
          <p:cNvSpPr txBox="1"/>
          <p:nvPr/>
        </p:nvSpPr>
        <p:spPr>
          <a:xfrm>
            <a:off x="574845" y="4998190"/>
            <a:ext cx="3721266" cy="830997"/>
          </a:xfrm>
          <a:prstGeom prst="rect">
            <a:avLst/>
          </a:prstGeom>
          <a:noFill/>
        </p:spPr>
        <p:txBody>
          <a:bodyPr wrap="square" rtlCol="0">
            <a:spAutoFit/>
          </a:bodyPr>
          <a:lstStyle/>
          <a:p>
            <a:pPr algn="just"/>
            <a:r>
              <a:rPr lang="en-GB" sz="1600" dirty="0"/>
              <a:t>Fertility rate shows a right-skewed distribution, with most countries between 1–4 births per woman</a:t>
            </a:r>
            <a:endParaRPr lang="en-IT" sz="1600" dirty="0"/>
          </a:p>
        </p:txBody>
      </p:sp>
      <p:pic>
        <p:nvPicPr>
          <p:cNvPr id="6" name="Picture 5">
            <a:extLst>
              <a:ext uri="{FF2B5EF4-FFF2-40B4-BE49-F238E27FC236}">
                <a16:creationId xmlns:a16="http://schemas.microsoft.com/office/drawing/2014/main" id="{F16D1213-6893-3B37-A5CB-6401A52EA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47" y="1600791"/>
            <a:ext cx="3945502" cy="3064392"/>
          </a:xfrm>
          <a:prstGeom prst="rect">
            <a:avLst/>
          </a:prstGeom>
        </p:spPr>
      </p:pic>
      <p:pic>
        <p:nvPicPr>
          <p:cNvPr id="8" name="Picture 7">
            <a:extLst>
              <a:ext uri="{FF2B5EF4-FFF2-40B4-BE49-F238E27FC236}">
                <a16:creationId xmlns:a16="http://schemas.microsoft.com/office/drawing/2014/main" id="{AF0CC229-DB2F-EC1E-0709-7B5A51858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662" y="1574211"/>
            <a:ext cx="3422841" cy="2359958"/>
          </a:xfrm>
          <a:prstGeom prst="rect">
            <a:avLst/>
          </a:prstGeom>
        </p:spPr>
      </p:pic>
      <p:pic>
        <p:nvPicPr>
          <p:cNvPr id="10" name="Picture 9">
            <a:extLst>
              <a:ext uri="{FF2B5EF4-FFF2-40B4-BE49-F238E27FC236}">
                <a16:creationId xmlns:a16="http://schemas.microsoft.com/office/drawing/2014/main" id="{AA2C8EA2-228D-918D-DFC5-FBFD73113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4521" y="1574210"/>
            <a:ext cx="2780308" cy="2359959"/>
          </a:xfrm>
          <a:prstGeom prst="rect">
            <a:avLst/>
          </a:prstGeom>
        </p:spPr>
      </p:pic>
      <p:pic>
        <p:nvPicPr>
          <p:cNvPr id="12" name="Picture 11">
            <a:extLst>
              <a:ext uri="{FF2B5EF4-FFF2-40B4-BE49-F238E27FC236}">
                <a16:creationId xmlns:a16="http://schemas.microsoft.com/office/drawing/2014/main" id="{1C759685-591F-68B8-7595-AF1CE540BA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9662" y="4097450"/>
            <a:ext cx="2698395" cy="2256317"/>
          </a:xfrm>
          <a:prstGeom prst="rect">
            <a:avLst/>
          </a:prstGeom>
        </p:spPr>
      </p:pic>
      <p:sp>
        <p:nvSpPr>
          <p:cNvPr id="13" name="TextBox 12">
            <a:extLst>
              <a:ext uri="{FF2B5EF4-FFF2-40B4-BE49-F238E27FC236}">
                <a16:creationId xmlns:a16="http://schemas.microsoft.com/office/drawing/2014/main" id="{FC9C1697-8407-9DED-EFDB-1AAB9974BDCC}"/>
              </a:ext>
            </a:extLst>
          </p:cNvPr>
          <p:cNvSpPr txBox="1"/>
          <p:nvPr/>
        </p:nvSpPr>
        <p:spPr>
          <a:xfrm>
            <a:off x="7910623" y="4097450"/>
            <a:ext cx="3912430" cy="2554545"/>
          </a:xfrm>
          <a:prstGeom prst="rect">
            <a:avLst/>
          </a:prstGeom>
          <a:noFill/>
        </p:spPr>
        <p:txBody>
          <a:bodyPr wrap="square" rtlCol="0">
            <a:spAutoFit/>
          </a:bodyPr>
          <a:lstStyle/>
          <a:p>
            <a:pPr algn="just"/>
            <a:r>
              <a:rPr lang="en-GB" sz="1600" dirty="0"/>
              <a:t>Sanitation and electricity access show high median values but large gaps in low-income regions</a:t>
            </a:r>
          </a:p>
          <a:p>
            <a:pPr algn="just"/>
            <a:r>
              <a:rPr lang="en-GB" sz="1600" dirty="0"/>
              <a:t>CO₂ emissions per capita have extreme outliers — a few countries emit over 30 tons per capita</a:t>
            </a:r>
          </a:p>
          <a:p>
            <a:pPr algn="just"/>
            <a:r>
              <a:rPr lang="en-GB" sz="1600" dirty="0"/>
              <a:t>These patterns highlight development disparities and justify variable scaling for modelling</a:t>
            </a:r>
          </a:p>
          <a:p>
            <a:pPr algn="just"/>
            <a:endParaRPr lang="en-IT" sz="1600" dirty="0"/>
          </a:p>
        </p:txBody>
      </p:sp>
      <p:cxnSp>
        <p:nvCxnSpPr>
          <p:cNvPr id="15" name="Straight Connector 14">
            <a:extLst>
              <a:ext uri="{FF2B5EF4-FFF2-40B4-BE49-F238E27FC236}">
                <a16:creationId xmlns:a16="http://schemas.microsoft.com/office/drawing/2014/main" id="{C884FA15-FCE9-7367-CB37-B3EE078520F9}"/>
              </a:ext>
            </a:extLst>
          </p:cNvPr>
          <p:cNvCxnSpPr/>
          <p:nvPr/>
        </p:nvCxnSpPr>
        <p:spPr>
          <a:xfrm>
            <a:off x="4702886" y="1600791"/>
            <a:ext cx="0" cy="452887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035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FE42-BDA4-F6F2-D5D9-A8D40F286F3B}"/>
              </a:ext>
            </a:extLst>
          </p:cNvPr>
          <p:cNvSpPr>
            <a:spLocks noGrp="1"/>
          </p:cNvSpPr>
          <p:nvPr>
            <p:ph type="title"/>
          </p:nvPr>
        </p:nvSpPr>
        <p:spPr>
          <a:xfrm>
            <a:off x="516955" y="240152"/>
            <a:ext cx="4416552" cy="1237842"/>
          </a:xfrm>
        </p:spPr>
        <p:txBody>
          <a:bodyPr>
            <a:normAutofit fontScale="90000"/>
          </a:bodyPr>
          <a:lstStyle/>
          <a:p>
            <a:r>
              <a:rPr lang="en-GB" b="1" dirty="0"/>
              <a:t>Bivariate Relationships</a:t>
            </a:r>
            <a:endParaRPr lang="en-IT" dirty="0"/>
          </a:p>
        </p:txBody>
      </p:sp>
      <p:sp>
        <p:nvSpPr>
          <p:cNvPr id="5" name="TextBox 4">
            <a:extLst>
              <a:ext uri="{FF2B5EF4-FFF2-40B4-BE49-F238E27FC236}">
                <a16:creationId xmlns:a16="http://schemas.microsoft.com/office/drawing/2014/main" id="{6478EDB3-1A3B-E731-AD74-8D63B81B2794}"/>
              </a:ext>
            </a:extLst>
          </p:cNvPr>
          <p:cNvSpPr txBox="1"/>
          <p:nvPr/>
        </p:nvSpPr>
        <p:spPr>
          <a:xfrm>
            <a:off x="516955" y="1477994"/>
            <a:ext cx="4723453" cy="5262979"/>
          </a:xfrm>
          <a:prstGeom prst="rect">
            <a:avLst/>
          </a:prstGeom>
          <a:noFill/>
        </p:spPr>
        <p:txBody>
          <a:bodyPr wrap="square">
            <a:spAutoFit/>
          </a:bodyPr>
          <a:lstStyle/>
          <a:p>
            <a:pPr algn="just"/>
            <a:r>
              <a:rPr lang="en-GB" sz="1600" b="1" dirty="0"/>
              <a:t>Access to Electricity vs. Prevalence</a:t>
            </a:r>
            <a:endParaRPr lang="en-GB" sz="1600" dirty="0"/>
          </a:p>
          <a:p>
            <a:pPr algn="just"/>
            <a:r>
              <a:rPr lang="en-GB" sz="1600" dirty="0"/>
              <a:t>A positive relationship is observed: countries with higher access to electricity tend to report higher prevalence of psoriasis, possibly reflecting better diagnosis/reporting in more developed regions.</a:t>
            </a:r>
          </a:p>
          <a:p>
            <a:pPr algn="just"/>
            <a:r>
              <a:rPr lang="en-GB" sz="1600" b="1" dirty="0"/>
              <a:t>Fertility Rate vs. Incidence</a:t>
            </a:r>
            <a:endParaRPr lang="en-GB" sz="1600" dirty="0"/>
          </a:p>
          <a:p>
            <a:pPr algn="just"/>
            <a:r>
              <a:rPr lang="en-GB" sz="1600" dirty="0"/>
              <a:t>A strong inverse relationship emerges: higher fertility rates correlate with lower incidence of psoriasis, potentially linked to age demographics and healthcare infrastructure.</a:t>
            </a:r>
          </a:p>
          <a:p>
            <a:pPr algn="just"/>
            <a:r>
              <a:rPr lang="en-GB" sz="1600" b="1" dirty="0"/>
              <a:t>Tuberculosis Incidence vs. DALYs</a:t>
            </a:r>
            <a:endParaRPr lang="en-GB" sz="1600" dirty="0"/>
          </a:p>
          <a:p>
            <a:pPr algn="just"/>
            <a:r>
              <a:rPr lang="en-GB" sz="1600" dirty="0"/>
              <a:t>An inverse pattern is seen: high tuberculosis rates are associated with lower psoriasis DALYs, suggesting competing health burdens in low-income regions.</a:t>
            </a:r>
          </a:p>
          <a:p>
            <a:pPr algn="just"/>
            <a:r>
              <a:rPr lang="en-GB" sz="1600" b="1" dirty="0"/>
              <a:t>CO₂ Emissions vs. YLDs</a:t>
            </a:r>
            <a:endParaRPr lang="en-GB" sz="1600" dirty="0"/>
          </a:p>
          <a:p>
            <a:pPr algn="just"/>
            <a:r>
              <a:rPr lang="en-GB" sz="1600" dirty="0"/>
              <a:t>The relationship is non-linear and scattered: though no clear pattern, this contrast highlights the complexity and contextual nature of environmental factors.</a:t>
            </a:r>
          </a:p>
        </p:txBody>
      </p:sp>
      <p:pic>
        <p:nvPicPr>
          <p:cNvPr id="3074" name="Picture 2">
            <a:extLst>
              <a:ext uri="{FF2B5EF4-FFF2-40B4-BE49-F238E27FC236}">
                <a16:creationId xmlns:a16="http://schemas.microsoft.com/office/drawing/2014/main" id="{79DC0D40-8B14-060C-6B61-A1E24C31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0408" y="1360967"/>
            <a:ext cx="3402011" cy="2248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74BC372-CB0D-822E-1002-14EEFD25F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419" y="1360967"/>
            <a:ext cx="3402010" cy="22487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BB132F2-77A7-FF4F-6402-1C57B0E71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987" y="3877800"/>
            <a:ext cx="3301432" cy="21860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F425B33-05EC-088A-6468-D4EECDA36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2419" y="3877800"/>
            <a:ext cx="3402010" cy="224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3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CFC3-2EB4-E293-FAF5-99A34F9CABBA}"/>
              </a:ext>
            </a:extLst>
          </p:cNvPr>
          <p:cNvSpPr>
            <a:spLocks noGrp="1"/>
          </p:cNvSpPr>
          <p:nvPr>
            <p:ph type="title"/>
          </p:nvPr>
        </p:nvSpPr>
        <p:spPr>
          <a:xfrm>
            <a:off x="1282747" y="293246"/>
            <a:ext cx="9626505" cy="1216577"/>
          </a:xfrm>
        </p:spPr>
        <p:txBody>
          <a:bodyPr>
            <a:normAutofit fontScale="90000"/>
          </a:bodyPr>
          <a:lstStyle/>
          <a:p>
            <a:pPr algn="ctr"/>
            <a:r>
              <a:rPr lang="en-GB" dirty="0"/>
              <a:t>Time-Series Imputation for Missing Data</a:t>
            </a:r>
            <a:endParaRPr lang="en-IT" dirty="0"/>
          </a:p>
        </p:txBody>
      </p:sp>
      <p:sp>
        <p:nvSpPr>
          <p:cNvPr id="4" name="TextBox 3">
            <a:extLst>
              <a:ext uri="{FF2B5EF4-FFF2-40B4-BE49-F238E27FC236}">
                <a16:creationId xmlns:a16="http://schemas.microsoft.com/office/drawing/2014/main" id="{ADD20EC1-3B27-ACEF-2AE5-3604DFEF113A}"/>
              </a:ext>
            </a:extLst>
          </p:cNvPr>
          <p:cNvSpPr txBox="1"/>
          <p:nvPr/>
        </p:nvSpPr>
        <p:spPr>
          <a:xfrm>
            <a:off x="1701114" y="2102737"/>
            <a:ext cx="8789767" cy="646331"/>
          </a:xfrm>
          <a:prstGeom prst="rect">
            <a:avLst/>
          </a:prstGeom>
          <a:noFill/>
        </p:spPr>
        <p:txBody>
          <a:bodyPr wrap="square" rtlCol="0">
            <a:spAutoFit/>
          </a:bodyPr>
          <a:lstStyle/>
          <a:p>
            <a:pPr algn="just"/>
            <a:r>
              <a:rPr lang="en-GB" dirty="0"/>
              <a:t>To preserve the temporal integrity of the dataset and ensure continuity in country year observations, a time-aware imputation strategy was applied:</a:t>
            </a:r>
          </a:p>
        </p:txBody>
      </p:sp>
      <p:sp>
        <p:nvSpPr>
          <p:cNvPr id="5" name="TextBox 4">
            <a:extLst>
              <a:ext uri="{FF2B5EF4-FFF2-40B4-BE49-F238E27FC236}">
                <a16:creationId xmlns:a16="http://schemas.microsoft.com/office/drawing/2014/main" id="{5FDE5BDD-FFB9-160F-C2BD-F46FFCEF6BAA}"/>
              </a:ext>
            </a:extLst>
          </p:cNvPr>
          <p:cNvSpPr txBox="1"/>
          <p:nvPr/>
        </p:nvSpPr>
        <p:spPr>
          <a:xfrm>
            <a:off x="823019" y="3000936"/>
            <a:ext cx="4972836" cy="369332"/>
          </a:xfrm>
          <a:prstGeom prst="rect">
            <a:avLst/>
          </a:prstGeom>
          <a:noFill/>
        </p:spPr>
        <p:txBody>
          <a:bodyPr wrap="none" rtlCol="0">
            <a:spAutoFit/>
          </a:bodyPr>
          <a:lstStyle/>
          <a:p>
            <a:r>
              <a:rPr lang="en-GB" b="1" dirty="0"/>
              <a:t>LOCF (Last Observation Carried Forward)</a:t>
            </a:r>
            <a:endParaRPr lang="en-GB" dirty="0"/>
          </a:p>
        </p:txBody>
      </p:sp>
      <p:sp>
        <p:nvSpPr>
          <p:cNvPr id="6" name="TextBox 5">
            <a:extLst>
              <a:ext uri="{FF2B5EF4-FFF2-40B4-BE49-F238E27FC236}">
                <a16:creationId xmlns:a16="http://schemas.microsoft.com/office/drawing/2014/main" id="{86231632-4F77-A1A0-92DD-06AA920F50C2}"/>
              </a:ext>
            </a:extLst>
          </p:cNvPr>
          <p:cNvSpPr txBox="1"/>
          <p:nvPr/>
        </p:nvSpPr>
        <p:spPr>
          <a:xfrm>
            <a:off x="6249506" y="3019692"/>
            <a:ext cx="5272982" cy="369332"/>
          </a:xfrm>
          <a:prstGeom prst="rect">
            <a:avLst/>
          </a:prstGeom>
          <a:noFill/>
        </p:spPr>
        <p:txBody>
          <a:bodyPr wrap="none" rtlCol="0">
            <a:spAutoFit/>
          </a:bodyPr>
          <a:lstStyle/>
          <a:p>
            <a:r>
              <a:rPr lang="en-GB" b="1" dirty="0"/>
              <a:t>NOCB (Next Observation Carried Backward)</a:t>
            </a:r>
            <a:endParaRPr lang="en-GB" dirty="0"/>
          </a:p>
        </p:txBody>
      </p:sp>
      <p:sp>
        <p:nvSpPr>
          <p:cNvPr id="7" name="TextBox 6">
            <a:extLst>
              <a:ext uri="{FF2B5EF4-FFF2-40B4-BE49-F238E27FC236}">
                <a16:creationId xmlns:a16="http://schemas.microsoft.com/office/drawing/2014/main" id="{32D214F0-FABC-8250-61AC-470ADCC0E011}"/>
              </a:ext>
            </a:extLst>
          </p:cNvPr>
          <p:cNvSpPr txBox="1"/>
          <p:nvPr/>
        </p:nvSpPr>
        <p:spPr>
          <a:xfrm>
            <a:off x="823019" y="3560457"/>
            <a:ext cx="4972836" cy="646331"/>
          </a:xfrm>
          <a:prstGeom prst="rect">
            <a:avLst/>
          </a:prstGeom>
          <a:noFill/>
        </p:spPr>
        <p:txBody>
          <a:bodyPr wrap="square" rtlCol="0">
            <a:spAutoFit/>
          </a:bodyPr>
          <a:lstStyle/>
          <a:p>
            <a:pPr algn="just"/>
            <a:r>
              <a:rPr lang="en-GB" dirty="0"/>
              <a:t>Fills missing values using the most recent past observation.</a:t>
            </a:r>
          </a:p>
        </p:txBody>
      </p:sp>
      <p:sp>
        <p:nvSpPr>
          <p:cNvPr id="8" name="TextBox 7">
            <a:extLst>
              <a:ext uri="{FF2B5EF4-FFF2-40B4-BE49-F238E27FC236}">
                <a16:creationId xmlns:a16="http://schemas.microsoft.com/office/drawing/2014/main" id="{253DB1FE-3831-A945-54A6-B2819E45AB12}"/>
              </a:ext>
            </a:extLst>
          </p:cNvPr>
          <p:cNvSpPr txBox="1"/>
          <p:nvPr/>
        </p:nvSpPr>
        <p:spPr>
          <a:xfrm>
            <a:off x="6249506" y="3560457"/>
            <a:ext cx="5272982" cy="646331"/>
          </a:xfrm>
          <a:prstGeom prst="rect">
            <a:avLst/>
          </a:prstGeom>
          <a:noFill/>
        </p:spPr>
        <p:txBody>
          <a:bodyPr wrap="square" rtlCol="0">
            <a:spAutoFit/>
          </a:bodyPr>
          <a:lstStyle/>
          <a:p>
            <a:pPr algn="just"/>
            <a:r>
              <a:rPr lang="en-GB" dirty="0"/>
              <a:t>If past data is missing, the next available future observation is used.</a:t>
            </a:r>
            <a:endParaRPr lang="en-IT" dirty="0"/>
          </a:p>
        </p:txBody>
      </p:sp>
      <p:sp>
        <p:nvSpPr>
          <p:cNvPr id="9" name="TextBox 8">
            <a:extLst>
              <a:ext uri="{FF2B5EF4-FFF2-40B4-BE49-F238E27FC236}">
                <a16:creationId xmlns:a16="http://schemas.microsoft.com/office/drawing/2014/main" id="{7E360578-3BC4-C7C8-F596-A2462C13FB52}"/>
              </a:ext>
            </a:extLst>
          </p:cNvPr>
          <p:cNvSpPr txBox="1"/>
          <p:nvPr/>
        </p:nvSpPr>
        <p:spPr>
          <a:xfrm>
            <a:off x="1282746" y="4609513"/>
            <a:ext cx="9626505" cy="1323439"/>
          </a:xfrm>
          <a:prstGeom prst="rect">
            <a:avLst/>
          </a:prstGeom>
          <a:noFill/>
        </p:spPr>
        <p:txBody>
          <a:bodyPr wrap="square" rtlCol="0">
            <a:spAutoFit/>
          </a:bodyPr>
          <a:lstStyle/>
          <a:p>
            <a:pPr algn="just"/>
            <a:r>
              <a:rPr lang="en-GB" sz="2000" dirty="0"/>
              <a:t>The combined </a:t>
            </a:r>
            <a:r>
              <a:rPr lang="en-GB" sz="2000" b="1" dirty="0"/>
              <a:t>LOCF + NOCB approach ensured complete data coverage across 1990–2021</a:t>
            </a:r>
            <a:r>
              <a:rPr lang="en-GB" sz="2000" dirty="0"/>
              <a:t> while minimizing the risk of artificial trend creation.</a:t>
            </a:r>
          </a:p>
          <a:p>
            <a:pPr algn="just"/>
            <a:r>
              <a:rPr lang="en-GB" sz="2000" dirty="0"/>
              <a:t>This imputation was crucial for reliable performance in downstream analyses such as Correlation, PCA and regression</a:t>
            </a:r>
          </a:p>
        </p:txBody>
      </p:sp>
      <p:cxnSp>
        <p:nvCxnSpPr>
          <p:cNvPr id="11" name="Straight Connector 10">
            <a:extLst>
              <a:ext uri="{FF2B5EF4-FFF2-40B4-BE49-F238E27FC236}">
                <a16:creationId xmlns:a16="http://schemas.microsoft.com/office/drawing/2014/main" id="{BC34EDDC-9EAA-0C55-D458-5E857F3650EA}"/>
              </a:ext>
            </a:extLst>
          </p:cNvPr>
          <p:cNvCxnSpPr>
            <a:cxnSpLocks/>
          </p:cNvCxnSpPr>
          <p:nvPr/>
        </p:nvCxnSpPr>
        <p:spPr>
          <a:xfrm>
            <a:off x="6022680" y="3000936"/>
            <a:ext cx="0" cy="1205852"/>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688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531</TotalTime>
  <Words>1566</Words>
  <Application>Microsoft Macintosh PowerPoint</Application>
  <PresentationFormat>Widescreen</PresentationFormat>
  <Paragraphs>140</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Rockwell</vt:lpstr>
      <vt:lpstr>Rockwell Condensed</vt:lpstr>
      <vt:lpstr>Rockwell Extra Bold</vt:lpstr>
      <vt:lpstr>Wingdings</vt:lpstr>
      <vt:lpstr>Wood Type</vt:lpstr>
      <vt:lpstr>Spatiotemporal patterns and correlates of psoriasis: an epidemiological analysis at the global level </vt:lpstr>
      <vt:lpstr>Table of contents </vt:lpstr>
      <vt:lpstr>What is PSoriasis ?</vt:lpstr>
      <vt:lpstr>Dataset Preparation</vt:lpstr>
      <vt:lpstr>Exploratory Data analysis</vt:lpstr>
      <vt:lpstr>Distribution of val</vt:lpstr>
      <vt:lpstr>UNIVARIATE ANALYSIS</vt:lpstr>
      <vt:lpstr>Bivariate Relationships</vt:lpstr>
      <vt:lpstr>Time-Series Imputation for Missing Data</vt:lpstr>
      <vt:lpstr>Correlation analysis</vt:lpstr>
      <vt:lpstr>Correlation Analysis of the Indicators</vt:lpstr>
      <vt:lpstr>Principal component analysis (pca)</vt:lpstr>
      <vt:lpstr>PowerPoint Presentation</vt:lpstr>
      <vt:lpstr>Principal component Interpretation</vt:lpstr>
      <vt:lpstr>Clustering Countries Based on Principal Components</vt:lpstr>
      <vt:lpstr>Cluster Profiles: Socio-Demographic and Health Characteristics</vt:lpstr>
      <vt:lpstr>Income Group Distribution Across Clusters</vt:lpstr>
      <vt:lpstr>MODELLING </vt:lpstr>
      <vt:lpstr>Modelling Psoriasis Burden</vt:lpstr>
      <vt:lpstr>Key Predictors &amp; Interpretation</vt:lpstr>
      <vt:lpstr>Spatiotemporal analysis</vt:lpstr>
      <vt:lpstr>Temporal Trends of Psoriasis Burden (1990–2021)</vt:lpstr>
      <vt:lpstr>Global % Change in Psoriasis Burden (1990–2021)</vt:lpstr>
      <vt:lpstr>Top Countries by Increase in Psoriasis Burden (1990–2021)</vt:lpstr>
      <vt:lpstr>Baseline Burden by Development Cluster (1990)</vt:lpstr>
      <vt:lpstr>Conclusion</vt:lpstr>
      <vt:lpstr>Thank you for yur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ASHISH SINGH BISHT</dc:creator>
  <cp:lastModifiedBy>ASHISH SINGH BISHT</cp:lastModifiedBy>
  <cp:revision>1</cp:revision>
  <dcterms:created xsi:type="dcterms:W3CDTF">2025-07-21T19:23:34Z</dcterms:created>
  <dcterms:modified xsi:type="dcterms:W3CDTF">2025-12-02T18:53:15Z</dcterms:modified>
</cp:coreProperties>
</file>